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278" r:id="rId3"/>
    <p:sldId id="279" r:id="rId4"/>
    <p:sldId id="260" r:id="rId5"/>
    <p:sldId id="261" r:id="rId6"/>
    <p:sldId id="262" r:id="rId7"/>
    <p:sldId id="263" r:id="rId8"/>
    <p:sldId id="275" r:id="rId9"/>
    <p:sldId id="276" r:id="rId10"/>
    <p:sldId id="277" r:id="rId11"/>
    <p:sldId id="264" r:id="rId12"/>
    <p:sldId id="265" r:id="rId13"/>
    <p:sldId id="266" r:id="rId14"/>
    <p:sldId id="267" r:id="rId15"/>
    <p:sldId id="268" r:id="rId16"/>
    <p:sldId id="269" r:id="rId17"/>
    <p:sldId id="270" r:id="rId18"/>
    <p:sldId id="271" r:id="rId19"/>
    <p:sldId id="272" r:id="rId20"/>
    <p:sldId id="273" r:id="rId21"/>
    <p:sldId id="274" r:id="rId22"/>
    <p:sldId id="258" r:id="rId23"/>
    <p:sldId id="259" r:id="rId24"/>
    <p:sldId id="257" r:id="rId25"/>
    <p:sldId id="280" r:id="rId26"/>
    <p:sldId id="281" r:id="rId27"/>
    <p:sldId id="282" r:id="rId28"/>
    <p:sldId id="283" r:id="rId29"/>
    <p:sldId id="284" r:id="rId30"/>
    <p:sldId id="285" r:id="rId31"/>
    <p:sldId id="286" r:id="rId32"/>
    <p:sldId id="287" r:id="rId33"/>
    <p:sldId id="288" r:id="rId34"/>
    <p:sldId id="298" r:id="rId35"/>
    <p:sldId id="289" r:id="rId36"/>
    <p:sldId id="290" r:id="rId37"/>
    <p:sldId id="291" r:id="rId38"/>
    <p:sldId id="292" r:id="rId39"/>
    <p:sldId id="293" r:id="rId40"/>
    <p:sldId id="294" r:id="rId41"/>
    <p:sldId id="295" r:id="rId42"/>
    <p:sldId id="296" r:id="rId43"/>
    <p:sldId id="297" r:id="rId44"/>
    <p:sldId id="299" r:id="rId45"/>
    <p:sldId id="300" r:id="rId46"/>
    <p:sldId id="304" r:id="rId47"/>
    <p:sldId id="301" r:id="rId48"/>
    <p:sldId id="302" r:id="rId49"/>
    <p:sldId id="303" r:id="rId50"/>
    <p:sldId id="305" r:id="rId51"/>
    <p:sldId id="306" r:id="rId52"/>
    <p:sldId id="307" r:id="rId53"/>
    <p:sldId id="308" r:id="rId54"/>
    <p:sldId id="309" r:id="rId55"/>
    <p:sldId id="310" r:id="rId56"/>
    <p:sldId id="311" r:id="rId57"/>
    <p:sldId id="31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8"/>
    <p:restoredTop sz="94694"/>
  </p:normalViewPr>
  <p:slideViewPr>
    <p:cSldViewPr snapToGrid="0">
      <p:cViewPr varScale="1">
        <p:scale>
          <a:sx n="121" d="100"/>
          <a:sy n="121"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467BC-F030-794F-8F81-C00FF4D1EED8}"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D86A-3F7B-9E47-9DF1-6D07663F4762}" type="slidenum">
              <a:rPr lang="en-US" smtClean="0"/>
              <a:t>‹#›</a:t>
            </a:fld>
            <a:endParaRPr lang="en-US"/>
          </a:p>
        </p:txBody>
      </p:sp>
    </p:spTree>
    <p:extLst>
      <p:ext uri="{BB962C8B-B14F-4D97-AF65-F5344CB8AC3E}">
        <p14:creationId xmlns:p14="http://schemas.microsoft.com/office/powerpoint/2010/main" val="1062161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FD86A-3F7B-9E47-9DF1-6D07663F4762}" type="slidenum">
              <a:rPr lang="en-US" smtClean="0"/>
              <a:t>46</a:t>
            </a:fld>
            <a:endParaRPr lang="en-US"/>
          </a:p>
        </p:txBody>
      </p:sp>
    </p:spTree>
    <p:extLst>
      <p:ext uri="{BB962C8B-B14F-4D97-AF65-F5344CB8AC3E}">
        <p14:creationId xmlns:p14="http://schemas.microsoft.com/office/powerpoint/2010/main" val="53827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EFD86A-3F7B-9E47-9DF1-6D07663F4762}" type="slidenum">
              <a:rPr lang="en-US" smtClean="0"/>
              <a:t>48</a:t>
            </a:fld>
            <a:endParaRPr lang="en-US"/>
          </a:p>
        </p:txBody>
      </p:sp>
    </p:spTree>
    <p:extLst>
      <p:ext uri="{BB962C8B-B14F-4D97-AF65-F5344CB8AC3E}">
        <p14:creationId xmlns:p14="http://schemas.microsoft.com/office/powerpoint/2010/main" val="298995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10/17/23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9216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5793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016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769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10/17/23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04859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46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631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45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5852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10/17/23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59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10/17/23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0811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10/17/23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7931528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Low Angle View Of Clouds In Sky">
            <a:extLst>
              <a:ext uri="{FF2B5EF4-FFF2-40B4-BE49-F238E27FC236}">
                <a16:creationId xmlns:a16="http://schemas.microsoft.com/office/drawing/2014/main" id="{8561364B-B66B-E921-D8D9-E2723C98016C}"/>
              </a:ext>
            </a:extLst>
          </p:cNvPr>
          <p:cNvPicPr>
            <a:picLocks noChangeAspect="1"/>
          </p:cNvPicPr>
          <p:nvPr/>
        </p:nvPicPr>
        <p:blipFill rotWithShape="1">
          <a:blip r:embed="rId2"/>
          <a:srcRect t="5714" b="10016"/>
          <a:stretch/>
        </p:blipFill>
        <p:spPr>
          <a:xfrm>
            <a:off x="20" y="-839"/>
            <a:ext cx="12191980" cy="6858000"/>
          </a:xfrm>
          <a:prstGeom prst="rect">
            <a:avLst/>
          </a:prstGeom>
        </p:spPr>
      </p:pic>
      <p:sp useBgFill="1">
        <p:nvSpPr>
          <p:cNvPr id="9" name="Rectangle 8">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11" name="Rectangle 10">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BBDE0C8F-B88E-632B-F9AE-9E545EB82AE0}"/>
              </a:ext>
            </a:extLst>
          </p:cNvPr>
          <p:cNvSpPr>
            <a:spLocks noGrp="1"/>
          </p:cNvSpPr>
          <p:nvPr>
            <p:ph type="ctrTitle"/>
          </p:nvPr>
        </p:nvSpPr>
        <p:spPr>
          <a:xfrm>
            <a:off x="1771132" y="2091263"/>
            <a:ext cx="8649738" cy="1309318"/>
          </a:xfrm>
        </p:spPr>
        <p:txBody>
          <a:bodyPr>
            <a:normAutofit/>
          </a:bodyPr>
          <a:lstStyle/>
          <a:p>
            <a:r>
              <a:rPr lang="en-US" dirty="0"/>
              <a:t>Tracing the arc</a:t>
            </a:r>
          </a:p>
        </p:txBody>
      </p:sp>
      <p:sp>
        <p:nvSpPr>
          <p:cNvPr id="3" name="Subtitle 2">
            <a:extLst>
              <a:ext uri="{FF2B5EF4-FFF2-40B4-BE49-F238E27FC236}">
                <a16:creationId xmlns:a16="http://schemas.microsoft.com/office/drawing/2014/main" id="{1C13DE54-2059-475C-F22C-764DD838047A}"/>
              </a:ext>
            </a:extLst>
          </p:cNvPr>
          <p:cNvSpPr>
            <a:spLocks noGrp="1"/>
          </p:cNvSpPr>
          <p:nvPr>
            <p:ph type="subTitle" idx="1"/>
          </p:nvPr>
        </p:nvSpPr>
        <p:spPr>
          <a:xfrm>
            <a:off x="1771130" y="3768810"/>
            <a:ext cx="8652788" cy="1677575"/>
          </a:xfrm>
        </p:spPr>
        <p:txBody>
          <a:bodyPr>
            <a:normAutofit/>
          </a:bodyPr>
          <a:lstStyle/>
          <a:p>
            <a:r>
              <a:rPr lang="en-US" dirty="0"/>
              <a:t>A Glimpse into the Past, Present, and Future of Artificial Intelligence</a:t>
            </a:r>
          </a:p>
          <a:p>
            <a:r>
              <a:rPr lang="en-US" dirty="0"/>
              <a:t>Dr. Edward Brash</a:t>
            </a:r>
          </a:p>
          <a:p>
            <a:r>
              <a:rPr lang="en-US" dirty="0"/>
              <a:t>A Lecture Series for the CNU Lifelong Learning Society</a:t>
            </a:r>
          </a:p>
          <a:p>
            <a:r>
              <a:rPr lang="en-US" dirty="0"/>
              <a:t>Fall 2023</a:t>
            </a:r>
          </a:p>
        </p:txBody>
      </p:sp>
      <p:sp>
        <p:nvSpPr>
          <p:cNvPr id="13" name="Rectangle 12">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90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pPr marL="0" indent="0">
              <a:buNone/>
            </a:pPr>
            <a:endParaRPr lang="en-US" sz="2400" dirty="0"/>
          </a:p>
          <a:p>
            <a:pPr marL="0" indent="0">
              <a:buNone/>
            </a:pPr>
            <a:r>
              <a:rPr lang="en-US" sz="2400" dirty="0"/>
              <a:t>(Honorable Mentions)</a:t>
            </a:r>
          </a:p>
          <a:p>
            <a:endParaRPr lang="en-US" sz="2400" dirty="0"/>
          </a:p>
          <a:p>
            <a:pPr lvl="1"/>
            <a:r>
              <a:rPr lang="en-US" sz="2200" dirty="0" err="1"/>
              <a:t>Rambrandt</a:t>
            </a:r>
            <a:endParaRPr lang="en-US" sz="2200" dirty="0"/>
          </a:p>
          <a:p>
            <a:pPr lvl="1"/>
            <a:r>
              <a:rPr lang="en-US" sz="2200" dirty="0"/>
              <a:t>Michelangelo</a:t>
            </a:r>
          </a:p>
          <a:p>
            <a:pPr lvl="1"/>
            <a:r>
              <a:rPr lang="en-US" sz="2200" dirty="0"/>
              <a:t>Frida Kahlo****</a:t>
            </a:r>
          </a:p>
        </p:txBody>
      </p:sp>
    </p:spTree>
    <p:extLst>
      <p:ext uri="{BB962C8B-B14F-4D97-AF65-F5344CB8AC3E}">
        <p14:creationId xmlns:p14="http://schemas.microsoft.com/office/powerpoint/2010/main" val="788076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endParaRPr lang="en-US" sz="2000" dirty="0"/>
          </a:p>
        </p:txBody>
      </p:sp>
    </p:spTree>
    <p:extLst>
      <p:ext uri="{BB962C8B-B14F-4D97-AF65-F5344CB8AC3E}">
        <p14:creationId xmlns:p14="http://schemas.microsoft.com/office/powerpoint/2010/main" val="429296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physicists in the last 500 years?</a:t>
            </a:r>
          </a:p>
          <a:p>
            <a:endParaRPr lang="en-US" sz="2400" dirty="0"/>
          </a:p>
          <a:p>
            <a:pPr lvl="1"/>
            <a:r>
              <a:rPr lang="en-US" sz="1800" dirty="0"/>
              <a:t>Isaac Newton</a:t>
            </a:r>
          </a:p>
          <a:p>
            <a:pPr lvl="1"/>
            <a:r>
              <a:rPr lang="en-US" sz="1800" dirty="0"/>
              <a:t>Albert Einstein</a:t>
            </a:r>
          </a:p>
          <a:p>
            <a:pPr lvl="1"/>
            <a:r>
              <a:rPr lang="en-US" sz="1800" dirty="0"/>
              <a:t>Stephen Hawking/James Clerk Maxwell</a:t>
            </a:r>
          </a:p>
        </p:txBody>
      </p:sp>
    </p:spTree>
    <p:extLst>
      <p:ext uri="{BB962C8B-B14F-4D97-AF65-F5344CB8AC3E}">
        <p14:creationId xmlns:p14="http://schemas.microsoft.com/office/powerpoint/2010/main" val="297805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endParaRPr lang="en-US" sz="1800" dirty="0"/>
          </a:p>
        </p:txBody>
      </p:sp>
    </p:spTree>
    <p:extLst>
      <p:ext uri="{BB962C8B-B14F-4D97-AF65-F5344CB8AC3E}">
        <p14:creationId xmlns:p14="http://schemas.microsoft.com/office/powerpoint/2010/main" val="54926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mathematicians in the last 500 years?</a:t>
            </a:r>
          </a:p>
          <a:p>
            <a:endParaRPr lang="en-US" sz="2400" dirty="0"/>
          </a:p>
          <a:p>
            <a:pPr lvl="1"/>
            <a:r>
              <a:rPr lang="en-US" sz="2200" dirty="0"/>
              <a:t>Isaac Newton</a:t>
            </a:r>
          </a:p>
          <a:p>
            <a:pPr lvl="1"/>
            <a:r>
              <a:rPr lang="en-US" sz="2200" dirty="0"/>
              <a:t>Carl Friedrich Gauss</a:t>
            </a:r>
          </a:p>
          <a:p>
            <a:pPr lvl="1"/>
            <a:r>
              <a:rPr lang="en-US" sz="2200" dirty="0"/>
              <a:t>Leonhard Euler</a:t>
            </a:r>
          </a:p>
        </p:txBody>
      </p:sp>
    </p:spTree>
    <p:extLst>
      <p:ext uri="{BB962C8B-B14F-4D97-AF65-F5344CB8AC3E}">
        <p14:creationId xmlns:p14="http://schemas.microsoft.com/office/powerpoint/2010/main" val="244032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computer scientists, since the invention of computer science?</a:t>
            </a:r>
          </a:p>
        </p:txBody>
      </p:sp>
    </p:spTree>
    <p:extLst>
      <p:ext uri="{BB962C8B-B14F-4D97-AF65-F5344CB8AC3E}">
        <p14:creationId xmlns:p14="http://schemas.microsoft.com/office/powerpoint/2010/main" val="303095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868680" y="642593"/>
            <a:ext cx="6281928" cy="1744183"/>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868680" y="2386584"/>
            <a:ext cx="6281928" cy="3648456"/>
          </a:xfrm>
        </p:spPr>
        <p:txBody>
          <a:bodyPr>
            <a:normAutofit/>
          </a:bodyPr>
          <a:lstStyle/>
          <a:p>
            <a:r>
              <a:rPr lang="en-US"/>
              <a:t>Who are the three most well-known/important computer scientists, since the invention of computer science?</a:t>
            </a:r>
          </a:p>
          <a:p>
            <a:endParaRPr lang="en-US"/>
          </a:p>
          <a:p>
            <a:pPr lvl="1"/>
            <a:r>
              <a:rPr lang="en-US"/>
              <a:t>Alan Turing (the father of computer science – the Turing Machine laid the foundations for theoretical computer science)</a:t>
            </a:r>
          </a:p>
          <a:p>
            <a:pPr lvl="1"/>
            <a:r>
              <a:rPr lang="en-US"/>
              <a:t>Ada Lovelace (the world’s first computer programmer – wrote the first algorithm designed to be processed by a machine)</a:t>
            </a:r>
          </a:p>
          <a:p>
            <a:pPr lvl="1"/>
            <a:r>
              <a:rPr lang="en-US"/>
              <a:t>John von Neumann (the von Neumann architecture forms the basis of almost every computer in use today, worked on the Manhattan Project, mathematician and physicist)</a:t>
            </a:r>
          </a:p>
        </p:txBody>
      </p:sp>
      <p:pic>
        <p:nvPicPr>
          <p:cNvPr id="5" name="Picture 4" descr="A person in a suit and tie&#10;&#10;Description automatically generated">
            <a:extLst>
              <a:ext uri="{FF2B5EF4-FFF2-40B4-BE49-F238E27FC236}">
                <a16:creationId xmlns:a16="http://schemas.microsoft.com/office/drawing/2014/main" id="{D7FD9928-C8BB-79E2-E84C-4EC134E7BCE8}"/>
              </a:ext>
            </a:extLst>
          </p:cNvPr>
          <p:cNvPicPr>
            <a:picLocks noChangeAspect="1"/>
          </p:cNvPicPr>
          <p:nvPr/>
        </p:nvPicPr>
        <p:blipFill rotWithShape="1">
          <a:blip r:embed="rId2"/>
          <a:srcRect l="18387" r="15840" b="-2"/>
          <a:stretch/>
        </p:blipFill>
        <p:spPr>
          <a:xfrm>
            <a:off x="8008361" y="479810"/>
            <a:ext cx="1782879" cy="2758996"/>
          </a:xfrm>
          <a:prstGeom prst="rect">
            <a:avLst/>
          </a:prstGeom>
        </p:spPr>
      </p:pic>
      <p:pic>
        <p:nvPicPr>
          <p:cNvPr id="7" name="Picture 6" descr="A person with flowers in her hair&#10;&#10;Description automatically generated">
            <a:extLst>
              <a:ext uri="{FF2B5EF4-FFF2-40B4-BE49-F238E27FC236}">
                <a16:creationId xmlns:a16="http://schemas.microsoft.com/office/drawing/2014/main" id="{8961F42B-DC00-0614-DFF0-F2F6868A962D}"/>
              </a:ext>
            </a:extLst>
          </p:cNvPr>
          <p:cNvPicPr>
            <a:picLocks noChangeAspect="1"/>
          </p:cNvPicPr>
          <p:nvPr/>
        </p:nvPicPr>
        <p:blipFill>
          <a:blip r:embed="rId3"/>
          <a:stretch>
            <a:fillRect/>
          </a:stretch>
        </p:blipFill>
        <p:spPr>
          <a:xfrm>
            <a:off x="9969809" y="479810"/>
            <a:ext cx="2208287" cy="2758996"/>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DFDA4A4F-333A-2CBC-8BCA-84C128417E6D}"/>
              </a:ext>
            </a:extLst>
          </p:cNvPr>
          <p:cNvPicPr>
            <a:picLocks noChangeAspect="1"/>
          </p:cNvPicPr>
          <p:nvPr/>
        </p:nvPicPr>
        <p:blipFill>
          <a:blip r:embed="rId4"/>
          <a:stretch>
            <a:fillRect/>
          </a:stretch>
        </p:blipFill>
        <p:spPr>
          <a:xfrm>
            <a:off x="9016269" y="3652263"/>
            <a:ext cx="2174151" cy="2830833"/>
          </a:xfrm>
          <a:prstGeom prst="rect">
            <a:avLst/>
          </a:prstGeom>
        </p:spPr>
      </p:pic>
    </p:spTree>
    <p:extLst>
      <p:ext uri="{BB962C8B-B14F-4D97-AF65-F5344CB8AC3E}">
        <p14:creationId xmlns:p14="http://schemas.microsoft.com/office/powerpoint/2010/main" val="144166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well-known/important people in the history of artificial intelligence?</a:t>
            </a:r>
            <a:endParaRPr lang="en-US" sz="2200" dirty="0"/>
          </a:p>
        </p:txBody>
      </p:sp>
    </p:spTree>
    <p:extLst>
      <p:ext uri="{BB962C8B-B14F-4D97-AF65-F5344CB8AC3E}">
        <p14:creationId xmlns:p14="http://schemas.microsoft.com/office/powerpoint/2010/main" val="1608846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endParaRPr lang="en-US" dirty="0"/>
          </a:p>
          <a:p>
            <a:pPr lvl="1"/>
            <a:r>
              <a:rPr lang="en-US" sz="2000" b="1" i="0" u="none" strike="noStrike" dirty="0">
                <a:effectLst/>
                <a:latin typeface="Söhne"/>
              </a:rPr>
              <a:t>Alan Turing</a:t>
            </a:r>
            <a:r>
              <a:rPr lang="en-US" sz="2000" b="0" i="0" u="none" strike="noStrike" dirty="0">
                <a:effectLst/>
                <a:latin typeface="Söhne"/>
              </a:rPr>
              <a:t>: Turing's contributions go beyond the foundational elements of computer science. His Turing Test, proposed in his paper "Computing Machinery and Intelligence" (1950), is one of the most discussed ideas in AI. The Turing Test was designed to provide a satisfactory operational definition of intelligence, sparking ongoing debates and research about machine intelligence and consciousness.</a:t>
            </a:r>
          </a:p>
        </p:txBody>
      </p:sp>
      <p:pic>
        <p:nvPicPr>
          <p:cNvPr id="5" name="Picture 4" descr="A person in a suit and tie&#10;&#10;Description automatically generated">
            <a:extLst>
              <a:ext uri="{FF2B5EF4-FFF2-40B4-BE49-F238E27FC236}">
                <a16:creationId xmlns:a16="http://schemas.microsoft.com/office/drawing/2014/main" id="{1EEDF8B0-7E67-ED19-E3B1-9011BC191483}"/>
              </a:ext>
            </a:extLst>
          </p:cNvPr>
          <p:cNvPicPr>
            <a:picLocks noChangeAspect="1"/>
          </p:cNvPicPr>
          <p:nvPr/>
        </p:nvPicPr>
        <p:blipFill rotWithShape="1">
          <a:blip r:embed="rId2"/>
          <a:srcRect l="8969" r="6429" b="4"/>
          <a:stretch/>
        </p:blipFill>
        <p:spPr>
          <a:xfrm>
            <a:off x="8020571" y="2161488"/>
            <a:ext cx="3019646" cy="3632643"/>
          </a:xfrm>
          <a:prstGeom prst="rect">
            <a:avLst/>
          </a:prstGeom>
        </p:spPr>
      </p:pic>
    </p:spTree>
    <p:extLst>
      <p:ext uri="{BB962C8B-B14F-4D97-AF65-F5344CB8AC3E}">
        <p14:creationId xmlns:p14="http://schemas.microsoft.com/office/powerpoint/2010/main" val="138335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Marvin Minsky</a:t>
            </a:r>
            <a:r>
              <a:rPr lang="en-US" sz="1800" b="0" i="0" u="none" strike="noStrike" dirty="0">
                <a:effectLst/>
                <a:latin typeface="Söhne"/>
              </a:rPr>
              <a:t>: Often referred to as the "father of artificial intelligence," Minsky co-founded the Massachusetts Institute of Technology's AI laboratory and made several significant contributions to AI and cognitive psychology. His work on neural networks, artificial intelligence, and computer science theory played a pivotal role in developing and advancing the field. Minsky’s vision for AI was comprehensive, encompassing robotics, symbolic learning, and connectionism, among other aspects.</a:t>
            </a:r>
          </a:p>
        </p:txBody>
      </p:sp>
      <p:pic>
        <p:nvPicPr>
          <p:cNvPr id="5" name="Picture 4" descr="A person wearing glasses and a jacket&#10;&#10;Description automatically generated">
            <a:extLst>
              <a:ext uri="{FF2B5EF4-FFF2-40B4-BE49-F238E27FC236}">
                <a16:creationId xmlns:a16="http://schemas.microsoft.com/office/drawing/2014/main" id="{E9E71801-D467-F2B5-42C4-CF2067F24CA1}"/>
              </a:ext>
            </a:extLst>
          </p:cNvPr>
          <p:cNvPicPr>
            <a:picLocks noChangeAspect="1"/>
          </p:cNvPicPr>
          <p:nvPr/>
        </p:nvPicPr>
        <p:blipFill rotWithShape="1">
          <a:blip r:embed="rId2"/>
          <a:srcRect l="2625" r="14254" b="4"/>
          <a:stretch/>
        </p:blipFill>
        <p:spPr>
          <a:xfrm>
            <a:off x="8020571" y="2161488"/>
            <a:ext cx="3019646" cy="3632643"/>
          </a:xfrm>
          <a:prstGeom prst="rect">
            <a:avLst/>
          </a:prstGeom>
        </p:spPr>
      </p:pic>
    </p:spTree>
    <p:extLst>
      <p:ext uri="{BB962C8B-B14F-4D97-AF65-F5344CB8AC3E}">
        <p14:creationId xmlns:p14="http://schemas.microsoft.com/office/powerpoint/2010/main" val="263442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49096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a:xfrm>
            <a:off x="1066800" y="642594"/>
            <a:ext cx="10058400" cy="1371600"/>
          </a:xfrm>
        </p:spPr>
        <p:txBody>
          <a:bodyPr>
            <a:normAutofit/>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a:xfrm>
            <a:off x="1066800" y="2103120"/>
            <a:ext cx="6485467" cy="3931920"/>
          </a:xfrm>
        </p:spPr>
        <p:txBody>
          <a:bodyPr>
            <a:normAutofit/>
          </a:bodyPr>
          <a:lstStyle/>
          <a:p>
            <a:r>
              <a:rPr lang="en-US" dirty="0"/>
              <a:t>Who are the three most well-known/important people in the history of artificial intelligence?</a:t>
            </a:r>
          </a:p>
          <a:p>
            <a:pPr marL="0" indent="0">
              <a:buNone/>
            </a:pPr>
            <a:endParaRPr lang="en-US" dirty="0"/>
          </a:p>
          <a:p>
            <a:pPr lvl="1"/>
            <a:r>
              <a:rPr lang="en-US" sz="1800" b="1" i="0" u="none" strike="noStrike" dirty="0">
                <a:effectLst/>
                <a:latin typeface="Söhne"/>
              </a:rPr>
              <a:t>John McCarthy</a:t>
            </a:r>
            <a:r>
              <a:rPr lang="en-US" sz="1800" b="0" i="0" u="none" strike="noStrike" dirty="0">
                <a:effectLst/>
                <a:latin typeface="Söhne"/>
              </a:rPr>
              <a:t>: McCarthy coined the term "artificial intelligence" in 1955 and was one of the key figures in the early development of AI. He developed Lisp, a programming language widely used in AI research, and was instrumental in instituting the Stanford Artificial Intelligence Lab. McCarthy also proposed the idea of computer time-sharing (enabling the concurrent use of computers by multiple individuals), which was foundational to the development of cloud computing.</a:t>
            </a:r>
          </a:p>
          <a:p>
            <a:pPr marL="274320" lvl="1" indent="0">
              <a:buNone/>
            </a:pPr>
            <a:endParaRPr lang="en-US" b="0" i="0" u="none" strike="noStrike" dirty="0">
              <a:effectLst/>
              <a:latin typeface="Söhne"/>
            </a:endParaRPr>
          </a:p>
        </p:txBody>
      </p:sp>
      <p:pic>
        <p:nvPicPr>
          <p:cNvPr id="5" name="Picture 4" descr="A person with glasses and a beard&#10;&#10;Description automatically generated">
            <a:extLst>
              <a:ext uri="{FF2B5EF4-FFF2-40B4-BE49-F238E27FC236}">
                <a16:creationId xmlns:a16="http://schemas.microsoft.com/office/drawing/2014/main" id="{FD9DA148-DA62-6299-9BE0-2E8F97CD5277}"/>
              </a:ext>
            </a:extLst>
          </p:cNvPr>
          <p:cNvPicPr>
            <a:picLocks noChangeAspect="1"/>
          </p:cNvPicPr>
          <p:nvPr/>
        </p:nvPicPr>
        <p:blipFill>
          <a:blip r:embed="rId2"/>
          <a:stretch>
            <a:fillRect/>
          </a:stretch>
        </p:blipFill>
        <p:spPr>
          <a:xfrm>
            <a:off x="8020571" y="2227290"/>
            <a:ext cx="3019646" cy="3501038"/>
          </a:xfrm>
          <a:prstGeom prst="rect">
            <a:avLst/>
          </a:prstGeom>
        </p:spPr>
      </p:pic>
    </p:spTree>
    <p:extLst>
      <p:ext uri="{BB962C8B-B14F-4D97-AF65-F5344CB8AC3E}">
        <p14:creationId xmlns:p14="http://schemas.microsoft.com/office/powerpoint/2010/main" val="218332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fontScale="70000" lnSpcReduction="20000"/>
          </a:bodyPr>
          <a:lstStyle/>
          <a:p>
            <a:r>
              <a:rPr lang="en-US" sz="2400" dirty="0"/>
              <a:t>Who are the three most well-known/important people in the history of artificial intelligence?</a:t>
            </a:r>
            <a:endParaRPr lang="en-US" sz="2200" dirty="0"/>
          </a:p>
          <a:p>
            <a:pPr marL="0" indent="0">
              <a:buNone/>
            </a:pPr>
            <a:endParaRPr lang="en-US" sz="2200" dirty="0"/>
          </a:p>
          <a:p>
            <a:pPr algn="l">
              <a:buFont typeface="Arial" panose="020B0604020202020204" pitchFamily="34" charset="0"/>
              <a:buChar char="•"/>
            </a:pPr>
            <a:r>
              <a:rPr lang="en-US" sz="3200" b="1" i="0" u="none" strike="noStrike" dirty="0">
                <a:effectLst/>
                <a:latin typeface="Söhne"/>
              </a:rPr>
              <a:t>Geoffrey Hinton</a:t>
            </a:r>
            <a:r>
              <a:rPr lang="en-US" sz="3200" b="0" i="0" u="none" strike="noStrike" dirty="0">
                <a:effectLst/>
                <a:latin typeface="Söhne"/>
              </a:rPr>
              <a:t>: Known as the "Godfather of Deep Learning," Hinton's work on neural networks and deep learning architectures has significantly impacted machine learning and AI.</a:t>
            </a:r>
          </a:p>
          <a:p>
            <a:pPr algn="l">
              <a:buFont typeface="Arial" panose="020B0604020202020204" pitchFamily="34" charset="0"/>
              <a:buChar char="•"/>
            </a:pPr>
            <a:r>
              <a:rPr lang="en-US" sz="3200" b="1" i="0" u="none" strike="noStrike" dirty="0">
                <a:effectLst/>
                <a:latin typeface="Söhne"/>
              </a:rPr>
              <a:t>Yann </a:t>
            </a:r>
            <a:r>
              <a:rPr lang="en-US" sz="3200" b="1" i="0" u="none" strike="noStrike" dirty="0" err="1">
                <a:effectLst/>
                <a:latin typeface="Söhne"/>
              </a:rPr>
              <a:t>LeCun</a:t>
            </a:r>
            <a:r>
              <a:rPr lang="en-US" sz="3200" b="0" i="0" u="none" strike="noStrike" dirty="0">
                <a:effectLst/>
                <a:latin typeface="Söhne"/>
              </a:rPr>
              <a:t>: </a:t>
            </a:r>
            <a:r>
              <a:rPr lang="en-US" sz="3200" b="0" i="0" u="none" strike="noStrike" dirty="0" err="1">
                <a:effectLst/>
                <a:latin typeface="Söhne"/>
              </a:rPr>
              <a:t>LeCun</a:t>
            </a:r>
            <a:r>
              <a:rPr lang="en-US" sz="3200" b="0" i="0" u="none" strike="noStrike" dirty="0">
                <a:effectLst/>
                <a:latin typeface="Söhne"/>
              </a:rPr>
              <a:t> has made notable contributions to convolutional neural networks and deep learning, with his work having applications in image and pattern recognition.</a:t>
            </a:r>
          </a:p>
          <a:p>
            <a:pPr algn="l">
              <a:buFont typeface="Arial" panose="020B0604020202020204" pitchFamily="34" charset="0"/>
              <a:buChar char="•"/>
            </a:pPr>
            <a:r>
              <a:rPr lang="en-US" sz="3200" b="1" i="0" u="none" strike="noStrike" dirty="0">
                <a:effectLst/>
                <a:latin typeface="Söhne"/>
              </a:rPr>
              <a:t>Judea Pearl</a:t>
            </a:r>
            <a:r>
              <a:rPr lang="en-US" sz="3200" b="0" i="0" u="none" strike="noStrike" dirty="0">
                <a:effectLst/>
                <a:latin typeface="Söhne"/>
              </a:rPr>
              <a:t>: Known for his work on Bayesian networks and the development of a theoretical framework for reasoning under uncertainty, Pearl’s contributions to AI are oriented towards the philosophy and theory behind understanding causality.</a:t>
            </a:r>
          </a:p>
        </p:txBody>
      </p:sp>
    </p:spTree>
    <p:extLst>
      <p:ext uri="{BB962C8B-B14F-4D97-AF65-F5344CB8AC3E}">
        <p14:creationId xmlns:p14="http://schemas.microsoft.com/office/powerpoint/2010/main" val="329760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5" name="Content Placeholder 4" descr="A screenshot of a computer&#10;&#10;Description automatically generated">
            <a:extLst>
              <a:ext uri="{FF2B5EF4-FFF2-40B4-BE49-F238E27FC236}">
                <a16:creationId xmlns:a16="http://schemas.microsoft.com/office/drawing/2014/main" id="{7E5B2354-67E3-CEDD-C705-74996F47F0DF}"/>
              </a:ext>
            </a:extLst>
          </p:cNvPr>
          <p:cNvPicPr>
            <a:picLocks noGrp="1" noChangeAspect="1"/>
          </p:cNvPicPr>
          <p:nvPr>
            <p:ph idx="1"/>
          </p:nvPr>
        </p:nvPicPr>
        <p:blipFill>
          <a:blip r:embed="rId2"/>
          <a:stretch>
            <a:fillRect/>
          </a:stretch>
        </p:blipFill>
        <p:spPr>
          <a:xfrm>
            <a:off x="1721819" y="2103438"/>
            <a:ext cx="8748362" cy="3849687"/>
          </a:xfrm>
        </p:spPr>
      </p:pic>
    </p:spTree>
    <p:extLst>
      <p:ext uri="{BB962C8B-B14F-4D97-AF65-F5344CB8AC3E}">
        <p14:creationId xmlns:p14="http://schemas.microsoft.com/office/powerpoint/2010/main" val="3648015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CF6-D4AB-DD9B-D5D1-A01D323B8D9C}"/>
              </a:ext>
            </a:extLst>
          </p:cNvPr>
          <p:cNvSpPr>
            <a:spLocks noGrp="1"/>
          </p:cNvSpPr>
          <p:nvPr>
            <p:ph type="title"/>
          </p:nvPr>
        </p:nvSpPr>
        <p:spPr/>
        <p:txBody>
          <a:bodyPr/>
          <a:lstStyle/>
          <a:p>
            <a:r>
              <a:rPr lang="en-US" dirty="0"/>
              <a:t>TL;DR</a:t>
            </a:r>
          </a:p>
        </p:txBody>
      </p:sp>
      <p:pic>
        <p:nvPicPr>
          <p:cNvPr id="7" name="Content Placeholder 6" descr="A screenshot of a computer&#10;&#10;Description automatically generated">
            <a:extLst>
              <a:ext uri="{FF2B5EF4-FFF2-40B4-BE49-F238E27FC236}">
                <a16:creationId xmlns:a16="http://schemas.microsoft.com/office/drawing/2014/main" id="{645C99F2-0A33-72E2-6409-00351C799C26}"/>
              </a:ext>
            </a:extLst>
          </p:cNvPr>
          <p:cNvPicPr>
            <a:picLocks noGrp="1" noChangeAspect="1"/>
          </p:cNvPicPr>
          <p:nvPr>
            <p:ph idx="1"/>
          </p:nvPr>
        </p:nvPicPr>
        <p:blipFill>
          <a:blip r:embed="rId2"/>
          <a:stretch>
            <a:fillRect/>
          </a:stretch>
        </p:blipFill>
        <p:spPr>
          <a:xfrm>
            <a:off x="2657530" y="2103438"/>
            <a:ext cx="6876940" cy="3849687"/>
          </a:xfrm>
        </p:spPr>
      </p:pic>
    </p:spTree>
    <p:extLst>
      <p:ext uri="{BB962C8B-B14F-4D97-AF65-F5344CB8AC3E}">
        <p14:creationId xmlns:p14="http://schemas.microsoft.com/office/powerpoint/2010/main" val="2340965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75186-0928-0DE5-8A24-B503ED597E06}"/>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F17A1ED-6611-A75B-0207-C76C76283272}"/>
              </a:ext>
            </a:extLst>
          </p:cNvPr>
          <p:cNvSpPr>
            <a:spLocks noGrp="1"/>
          </p:cNvSpPr>
          <p:nvPr>
            <p:ph idx="1"/>
          </p:nvPr>
        </p:nvSpPr>
        <p:spPr/>
        <p:txBody>
          <a:bodyPr/>
          <a:lstStyle/>
          <a:p>
            <a:r>
              <a:rPr lang="en-US" dirty="0"/>
              <a:t>Definition of Artificial Intelligence</a:t>
            </a:r>
          </a:p>
          <a:p>
            <a:pPr marL="0" indent="0">
              <a:buNone/>
            </a:pPr>
            <a:r>
              <a:rPr lang="en-US" sz="1800" dirty="0">
                <a:effectLst/>
                <a:latin typeface="Segoe UI" panose="020B0502040204020203" pitchFamily="34" charset="0"/>
                <a:ea typeface="Times New Roman" panose="02020603050405020304" pitchFamily="18" charset="0"/>
              </a:rPr>
              <a:t>Artificial Intelligence (AI) refers to the </a:t>
            </a:r>
            <a:r>
              <a:rPr lang="en-US" sz="1800" dirty="0">
                <a:solidFill>
                  <a:srgbClr val="0070C0"/>
                </a:solidFill>
                <a:effectLst/>
                <a:latin typeface="Segoe UI" panose="020B0502040204020203" pitchFamily="34" charset="0"/>
                <a:ea typeface="Times New Roman" panose="02020603050405020304" pitchFamily="18" charset="0"/>
              </a:rPr>
              <a:t>simulation of human intelligence in machines that are programmed to think like a human </a:t>
            </a:r>
            <a:r>
              <a:rPr lang="en-US" sz="1800" dirty="0">
                <a:effectLst/>
                <a:latin typeface="Segoe UI" panose="020B0502040204020203" pitchFamily="34" charset="0"/>
                <a:ea typeface="Times New Roman" panose="02020603050405020304" pitchFamily="18" charset="0"/>
              </a:rPr>
              <a:t>and mimic their actions. The term is applied to any machine that exhibits traits associated with a human mind such as </a:t>
            </a:r>
            <a:r>
              <a:rPr lang="en-US" sz="1800" dirty="0">
                <a:solidFill>
                  <a:srgbClr val="FF0000"/>
                </a:solidFill>
                <a:effectLst/>
                <a:latin typeface="Segoe UI" panose="020B0502040204020203" pitchFamily="34" charset="0"/>
                <a:ea typeface="Times New Roman" panose="02020603050405020304" pitchFamily="18" charset="0"/>
              </a:rPr>
              <a:t>learning, understanding, </a:t>
            </a:r>
            <a:r>
              <a:rPr lang="en-US" sz="1800" dirty="0">
                <a:effectLst/>
                <a:latin typeface="Segoe UI" panose="020B0502040204020203" pitchFamily="34" charset="0"/>
                <a:ea typeface="Times New Roman" panose="02020603050405020304" pitchFamily="18" charset="0"/>
              </a:rPr>
              <a:t>reasoning, problem-solving, perception, language understanding</a:t>
            </a:r>
            <a:r>
              <a:rPr lang="en-US" sz="1800" dirty="0">
                <a:solidFill>
                  <a:srgbClr val="FF0000"/>
                </a:solidFill>
                <a:effectLst/>
                <a:latin typeface="Segoe UI" panose="020B0502040204020203" pitchFamily="34" charset="0"/>
                <a:ea typeface="Times New Roman" panose="02020603050405020304" pitchFamily="18" charset="0"/>
              </a:rPr>
              <a:t>, and potentially, consciousness.</a:t>
            </a:r>
          </a:p>
          <a:p>
            <a:endParaRPr lang="en-US" dirty="0"/>
          </a:p>
          <a:p>
            <a:r>
              <a:rPr lang="en-US" dirty="0"/>
              <a:t>Explanation:</a:t>
            </a:r>
          </a:p>
          <a:p>
            <a:pPr marL="0" indent="0">
              <a:buNone/>
            </a:pPr>
            <a:r>
              <a:rPr lang="en-US" sz="1800" kern="0" dirty="0">
                <a:effectLst/>
                <a:latin typeface="Segoe UI" panose="020B0502040204020203" pitchFamily="34" charset="0"/>
                <a:ea typeface="Times New Roman" panose="02020603050405020304" pitchFamily="18" charset="0"/>
              </a:rPr>
              <a:t>The fundamental objective of AI is to create systems capable of performing tasks that would typically require human intelligence.</a:t>
            </a:r>
            <a:r>
              <a:rPr lang="en-US" dirty="0">
                <a:effectLst/>
              </a:rPr>
              <a:t> </a:t>
            </a:r>
            <a:endParaRPr lang="en-US" dirty="0">
              <a:latin typeface="Segoe UI" panose="020B0502040204020203" pitchFamily="34"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8294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1A07A-F21D-2C4E-072F-610D87A981AA}"/>
              </a:ext>
            </a:extLst>
          </p:cNvPr>
          <p:cNvSpPr>
            <a:spLocks noGrp="1"/>
          </p:cNvSpPr>
          <p:nvPr>
            <p:ph type="title"/>
          </p:nvPr>
        </p:nvSpPr>
        <p:spPr/>
        <p:txBody>
          <a:bodyPr/>
          <a:lstStyle/>
          <a:p>
            <a:r>
              <a:rPr lang="en-US" dirty="0"/>
              <a:t>What is “learning” (in humans/animals)?</a:t>
            </a:r>
          </a:p>
        </p:txBody>
      </p:sp>
      <p:sp>
        <p:nvSpPr>
          <p:cNvPr id="3" name="Content Placeholder 2">
            <a:extLst>
              <a:ext uri="{FF2B5EF4-FFF2-40B4-BE49-F238E27FC236}">
                <a16:creationId xmlns:a16="http://schemas.microsoft.com/office/drawing/2014/main" id="{1547AFE2-EF0D-6728-FC76-DCFC34BB202F}"/>
              </a:ext>
            </a:extLst>
          </p:cNvPr>
          <p:cNvSpPr>
            <a:spLocks noGrp="1"/>
          </p:cNvSpPr>
          <p:nvPr>
            <p:ph idx="1"/>
          </p:nvPr>
        </p:nvSpPr>
        <p:spPr/>
        <p:txBody>
          <a:bodyPr>
            <a:normAutofit fontScale="92500" lnSpcReduction="20000"/>
          </a:bodyPr>
          <a:lstStyle/>
          <a:p>
            <a:r>
              <a:rPr lang="en-US" sz="2200" b="0" i="0" u="none" strike="noStrike" dirty="0">
                <a:effectLst/>
                <a:latin typeface="Söhne"/>
              </a:rPr>
              <a:t>"Learning" refers to the process of acquiring new, or modifying existing, knowledge, behaviors, skills, values, or preferences. The ability to learn is possessed by humans, animals, and some machines. Learning is not a singular process but occurs through various form:</a:t>
            </a:r>
          </a:p>
          <a:p>
            <a:endParaRPr lang="en-US" dirty="0">
              <a:latin typeface="Söhne"/>
            </a:endParaRPr>
          </a:p>
          <a:p>
            <a:pPr algn="l">
              <a:buFont typeface="+mj-lt"/>
              <a:buAutoNum type="arabicPeriod"/>
            </a:pPr>
            <a:r>
              <a:rPr lang="en-US" b="1" i="0" u="none" strike="noStrike" dirty="0">
                <a:solidFill>
                  <a:srgbClr val="FF0000"/>
                </a:solidFill>
                <a:effectLst/>
                <a:latin typeface="Söhne"/>
              </a:rPr>
              <a:t>Observational Learning</a:t>
            </a:r>
            <a:r>
              <a:rPr lang="en-US" b="0" i="0" u="none" strike="noStrike" dirty="0">
                <a:solidFill>
                  <a:srgbClr val="FF0000"/>
                </a:solidFill>
                <a:effectLst/>
                <a:latin typeface="Söhne"/>
              </a:rPr>
              <a:t>: Learning by watching others, understanding, and then imitating the behavior.</a:t>
            </a:r>
          </a:p>
          <a:p>
            <a:pPr algn="l">
              <a:buFont typeface="+mj-lt"/>
              <a:buAutoNum type="arabicPeriod"/>
            </a:pPr>
            <a:r>
              <a:rPr lang="en-US" b="1" i="0" u="none" strike="noStrike" dirty="0">
                <a:solidFill>
                  <a:srgbClr val="FF0000"/>
                </a:solidFill>
                <a:effectLst/>
                <a:latin typeface="Söhne"/>
              </a:rPr>
              <a:t>Associative Learning</a:t>
            </a:r>
            <a:r>
              <a:rPr lang="en-US" b="0" i="0" u="none" strike="noStrike" dirty="0">
                <a:solidFill>
                  <a:srgbClr val="FF0000"/>
                </a:solidFill>
                <a:effectLst/>
                <a:latin typeface="Söhne"/>
              </a:rPr>
              <a:t>: Making a new association between events in the environment, such as classical conditioning.</a:t>
            </a:r>
          </a:p>
          <a:p>
            <a:pPr algn="l">
              <a:buFont typeface="+mj-lt"/>
              <a:buAutoNum type="arabicPeriod"/>
            </a:pPr>
            <a:r>
              <a:rPr lang="en-US" b="1" i="0" u="none" strike="noStrike" dirty="0">
                <a:solidFill>
                  <a:srgbClr val="FF0000"/>
                </a:solidFill>
                <a:effectLst/>
                <a:latin typeface="Söhne"/>
              </a:rPr>
              <a:t>Reinforcement Learning</a:t>
            </a:r>
            <a:r>
              <a:rPr lang="en-US" b="0" i="0" u="none" strike="noStrike" dirty="0">
                <a:solidFill>
                  <a:srgbClr val="FF0000"/>
                </a:solidFill>
                <a:effectLst/>
                <a:latin typeface="Söhne"/>
              </a:rPr>
              <a:t>: Learning through reward or punishment after performing an action.</a:t>
            </a:r>
          </a:p>
          <a:p>
            <a:pPr algn="l">
              <a:buFont typeface="+mj-lt"/>
              <a:buAutoNum type="arabicPeriod"/>
            </a:pPr>
            <a:r>
              <a:rPr lang="en-US" b="1" i="0" u="none" strike="noStrike" dirty="0">
                <a:solidFill>
                  <a:srgbClr val="FF0000"/>
                </a:solidFill>
                <a:effectLst/>
                <a:latin typeface="Söhne"/>
              </a:rPr>
              <a:t>Implicit Learning</a:t>
            </a:r>
            <a:r>
              <a:rPr lang="en-US" b="0" i="0" u="none" strike="noStrike" dirty="0">
                <a:solidFill>
                  <a:srgbClr val="FF0000"/>
                </a:solidFill>
                <a:effectLst/>
                <a:latin typeface="Söhne"/>
              </a:rPr>
              <a:t>: Learning that takes place unconsciously or without awareness.</a:t>
            </a:r>
          </a:p>
          <a:p>
            <a:pPr algn="l">
              <a:buFont typeface="+mj-lt"/>
              <a:buAutoNum type="arabicPeriod"/>
            </a:pPr>
            <a:r>
              <a:rPr lang="en-US" b="1" i="0" u="none" strike="noStrike" dirty="0">
                <a:solidFill>
                  <a:srgbClr val="FF0000"/>
                </a:solidFill>
                <a:effectLst/>
                <a:latin typeface="Söhne"/>
              </a:rPr>
              <a:t>Explicit Learning</a:t>
            </a:r>
            <a:r>
              <a:rPr lang="en-US" b="0" i="0" u="none" strike="noStrike" dirty="0">
                <a:solidFill>
                  <a:srgbClr val="FF0000"/>
                </a:solidFill>
                <a:effectLst/>
                <a:latin typeface="Söhne"/>
              </a:rPr>
              <a:t>: Learning that is conscious, where the individual is aware of the learning process.</a:t>
            </a:r>
          </a:p>
          <a:p>
            <a:pPr algn="l">
              <a:buFont typeface="+mj-lt"/>
              <a:buAutoNum type="arabicPeriod"/>
            </a:pPr>
            <a:r>
              <a:rPr lang="en-US" b="1" i="0" u="none" strike="noStrike" dirty="0">
                <a:solidFill>
                  <a:srgbClr val="FF0000"/>
                </a:solidFill>
                <a:effectLst/>
                <a:latin typeface="Söhne"/>
              </a:rPr>
              <a:t>Motor Learning</a:t>
            </a:r>
            <a:r>
              <a:rPr lang="en-US" b="0" i="0" u="none" strike="noStrike" dirty="0">
                <a:solidFill>
                  <a:srgbClr val="FF0000"/>
                </a:solidFill>
                <a:effectLst/>
                <a:latin typeface="Söhne"/>
              </a:rPr>
              <a:t>: Acquiring and improving skills that involve movement, such as riding a bike.</a:t>
            </a:r>
          </a:p>
          <a:p>
            <a:pPr algn="l">
              <a:buFont typeface="+mj-lt"/>
              <a:buAutoNum type="arabicPeriod"/>
            </a:pPr>
            <a:r>
              <a:rPr lang="en-US" b="1" i="0" u="none" strike="noStrike" dirty="0">
                <a:solidFill>
                  <a:srgbClr val="FF0000"/>
                </a:solidFill>
                <a:effectLst/>
                <a:latin typeface="Söhne"/>
              </a:rPr>
              <a:t>Spatial Learning</a:t>
            </a:r>
            <a:r>
              <a:rPr lang="en-US" b="0" i="0" u="none" strike="noStrike" dirty="0">
                <a:solidFill>
                  <a:srgbClr val="FF0000"/>
                </a:solidFill>
                <a:effectLst/>
                <a:latin typeface="Söhne"/>
              </a:rPr>
              <a:t>: Understanding and remembering the physical environment, spatial orientation, and dynamics.</a:t>
            </a:r>
          </a:p>
        </p:txBody>
      </p:sp>
    </p:spTree>
    <p:extLst>
      <p:ext uri="{BB962C8B-B14F-4D97-AF65-F5344CB8AC3E}">
        <p14:creationId xmlns:p14="http://schemas.microsoft.com/office/powerpoint/2010/main" val="1674826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humans)?</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fontScale="92500" lnSpcReduction="10000"/>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endParaRPr lang="en-US" dirty="0">
              <a:latin typeface="Söhne"/>
            </a:endParaRPr>
          </a:p>
          <a:p>
            <a:pPr algn="l">
              <a:buFont typeface="+mj-lt"/>
              <a:buAutoNum type="arabicPeriod"/>
            </a:pPr>
            <a:r>
              <a:rPr lang="en-US" b="1" i="0" u="none" strike="noStrike" dirty="0">
                <a:solidFill>
                  <a:srgbClr val="FF0000"/>
                </a:solidFill>
                <a:effectLst/>
                <a:latin typeface="Söhne"/>
              </a:rPr>
              <a:t>Cognitive Understanding</a:t>
            </a:r>
            <a:r>
              <a:rPr lang="en-US" b="0" i="0" u="none" strike="noStrike" dirty="0">
                <a:solidFill>
                  <a:srgbClr val="FF0000"/>
                </a:solidFill>
                <a:effectLst/>
                <a:latin typeface="Söhne"/>
              </a:rPr>
              <a:t>: Grasping mental concepts, making sense of information, and being able to apply it to problem-solving situations.</a:t>
            </a:r>
          </a:p>
          <a:p>
            <a:pPr algn="l">
              <a:buFont typeface="+mj-lt"/>
              <a:buAutoNum type="arabicPeriod"/>
            </a:pPr>
            <a:r>
              <a:rPr lang="en-US" b="1" i="0" u="none" strike="noStrike" dirty="0">
                <a:solidFill>
                  <a:srgbClr val="FF0000"/>
                </a:solidFill>
                <a:effectLst/>
                <a:latin typeface="Söhne"/>
              </a:rPr>
              <a:t>Emotional Understanding</a:t>
            </a:r>
            <a:r>
              <a:rPr lang="en-US" b="0" i="0" u="none" strike="noStrike" dirty="0">
                <a:solidFill>
                  <a:srgbClr val="FF0000"/>
                </a:solidFill>
                <a:effectLst/>
                <a:latin typeface="Söhne"/>
              </a:rPr>
              <a:t>: Being able to perceive and comprehend one’s own and others’ emotional states, also related to empathy.</a:t>
            </a:r>
          </a:p>
          <a:p>
            <a:pPr algn="l">
              <a:buFont typeface="+mj-lt"/>
              <a:buAutoNum type="arabicPeriod"/>
            </a:pPr>
            <a:r>
              <a:rPr lang="en-US" b="1" i="0" u="none" strike="noStrike" dirty="0">
                <a:solidFill>
                  <a:srgbClr val="FF0000"/>
                </a:solidFill>
                <a:effectLst/>
                <a:latin typeface="Söhne"/>
              </a:rPr>
              <a:t>Social Understanding</a:t>
            </a:r>
            <a:r>
              <a:rPr lang="en-US" b="0" i="0" u="none" strike="noStrike" dirty="0">
                <a:solidFill>
                  <a:srgbClr val="FF0000"/>
                </a:solidFill>
                <a:effectLst/>
                <a:latin typeface="Söhne"/>
              </a:rPr>
              <a:t>: Recognizing and interpreting social cues, norms, and dynamics within a group or interaction.</a:t>
            </a:r>
          </a:p>
          <a:p>
            <a:pPr algn="l">
              <a:buFont typeface="+mj-lt"/>
              <a:buAutoNum type="arabicPeriod"/>
            </a:pPr>
            <a:r>
              <a:rPr lang="en-US" b="1" i="0" u="none" strike="noStrike" dirty="0">
                <a:solidFill>
                  <a:srgbClr val="FF0000"/>
                </a:solidFill>
                <a:effectLst/>
                <a:latin typeface="Söhne"/>
              </a:rPr>
              <a:t>Situational Understanding</a:t>
            </a:r>
            <a:r>
              <a:rPr lang="en-US" b="0" i="0" u="none" strike="noStrike" dirty="0">
                <a:solidFill>
                  <a:srgbClr val="FF0000"/>
                </a:solidFill>
                <a:effectLst/>
                <a:latin typeface="Söhne"/>
              </a:rPr>
              <a:t>: Making sense of the events, entities, and implications in a given situation or scenario.</a:t>
            </a:r>
          </a:p>
        </p:txBody>
      </p:sp>
    </p:spTree>
    <p:extLst>
      <p:ext uri="{BB962C8B-B14F-4D97-AF65-F5344CB8AC3E}">
        <p14:creationId xmlns:p14="http://schemas.microsoft.com/office/powerpoint/2010/main" val="160559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EA0B-08C1-28C7-0A55-1B0B2106DE2E}"/>
              </a:ext>
            </a:extLst>
          </p:cNvPr>
          <p:cNvSpPr>
            <a:spLocks noGrp="1"/>
          </p:cNvSpPr>
          <p:nvPr>
            <p:ph type="title"/>
          </p:nvPr>
        </p:nvSpPr>
        <p:spPr/>
        <p:txBody>
          <a:bodyPr/>
          <a:lstStyle/>
          <a:p>
            <a:r>
              <a:rPr lang="en-US" dirty="0"/>
              <a:t>What is “understanding” (in AI)?</a:t>
            </a:r>
          </a:p>
        </p:txBody>
      </p:sp>
      <p:sp>
        <p:nvSpPr>
          <p:cNvPr id="3" name="Content Placeholder 2">
            <a:extLst>
              <a:ext uri="{FF2B5EF4-FFF2-40B4-BE49-F238E27FC236}">
                <a16:creationId xmlns:a16="http://schemas.microsoft.com/office/drawing/2014/main" id="{A2CE238E-4A77-373A-2E9B-512A83AED4D9}"/>
              </a:ext>
            </a:extLst>
          </p:cNvPr>
          <p:cNvSpPr>
            <a:spLocks noGrp="1"/>
          </p:cNvSpPr>
          <p:nvPr>
            <p:ph idx="1"/>
          </p:nvPr>
        </p:nvSpPr>
        <p:spPr/>
        <p:txBody>
          <a:bodyPr>
            <a:normAutofit/>
          </a:bodyPr>
          <a:lstStyle/>
          <a:p>
            <a:r>
              <a:rPr lang="en-US" b="0" i="0" u="none" strike="noStrike" dirty="0">
                <a:effectLst/>
                <a:latin typeface="Söhne"/>
              </a:rPr>
              <a:t>"Understanding" refers to the ability to comprehend, grasp, or make sense of information or situations. It is a cognitive process whereby an entity processes and integrates information to make sense of it in a meaningful way. Understanding can pertain to concepts, problems, patterns, emotions, language, and more, and it's a fundamental aspect of intelligent behavior.</a:t>
            </a:r>
          </a:p>
          <a:p>
            <a:pPr algn="l">
              <a:buFont typeface="+mj-lt"/>
              <a:buAutoNum type="arabicPeriod"/>
            </a:pPr>
            <a:r>
              <a:rPr lang="en-US" b="1" i="0" u="none" strike="noStrike" dirty="0">
                <a:solidFill>
                  <a:srgbClr val="FF0000"/>
                </a:solidFill>
                <a:effectLst/>
                <a:latin typeface="Söhne"/>
              </a:rPr>
              <a:t>Semantic Understanding</a:t>
            </a:r>
            <a:r>
              <a:rPr lang="en-US" b="0" i="0" u="none" strike="noStrike" dirty="0">
                <a:solidFill>
                  <a:srgbClr val="FF0000"/>
                </a:solidFill>
                <a:effectLst/>
                <a:latin typeface="Söhne"/>
              </a:rPr>
              <a:t>: Machines processing and making sense of information at a level that goes beyond mere pattern recognition, incorporating meaning.</a:t>
            </a:r>
          </a:p>
          <a:p>
            <a:pPr algn="l">
              <a:buFont typeface="+mj-lt"/>
              <a:buAutoNum type="arabicPeriod"/>
            </a:pPr>
            <a:r>
              <a:rPr lang="en-US" b="1" i="0" u="none" strike="noStrike" dirty="0">
                <a:solidFill>
                  <a:srgbClr val="FF0000"/>
                </a:solidFill>
                <a:effectLst/>
                <a:latin typeface="Söhne"/>
              </a:rPr>
              <a:t>Contextual Understanding</a:t>
            </a:r>
            <a:r>
              <a:rPr lang="en-US" b="0" i="0" u="none" strike="noStrike" dirty="0">
                <a:solidFill>
                  <a:srgbClr val="FF0000"/>
                </a:solidFill>
                <a:effectLst/>
                <a:latin typeface="Söhne"/>
              </a:rPr>
              <a:t>: Grasping the broader, relevant context in which information or data is embedded.</a:t>
            </a:r>
          </a:p>
          <a:p>
            <a:pPr algn="l">
              <a:buFont typeface="+mj-lt"/>
              <a:buAutoNum type="arabicPeriod"/>
            </a:pPr>
            <a:r>
              <a:rPr lang="en-US" b="1" i="0" u="none" strike="noStrike" dirty="0">
                <a:solidFill>
                  <a:srgbClr val="FF0000"/>
                </a:solidFill>
                <a:effectLst/>
                <a:latin typeface="Söhne"/>
              </a:rPr>
              <a:t>Natural Language Understanding (NLU)</a:t>
            </a:r>
            <a:r>
              <a:rPr lang="en-US" b="0" i="0" u="none" strike="noStrike" dirty="0">
                <a:solidFill>
                  <a:srgbClr val="FF0000"/>
                </a:solidFill>
                <a:effectLst/>
                <a:latin typeface="Söhne"/>
              </a:rPr>
              <a:t>: Interpreting and understanding human language, including the meaning of words in context, idiomatic expressions, and grammar.</a:t>
            </a:r>
          </a:p>
          <a:p>
            <a:pPr algn="l">
              <a:buFont typeface="+mj-lt"/>
              <a:buAutoNum type="arabicPeriod"/>
            </a:pPr>
            <a:r>
              <a:rPr lang="en-US" b="1" i="0" u="none" strike="noStrike" dirty="0">
                <a:solidFill>
                  <a:srgbClr val="FF0000"/>
                </a:solidFill>
                <a:effectLst/>
                <a:latin typeface="Söhne"/>
              </a:rPr>
              <a:t>Visual Understanding</a:t>
            </a:r>
            <a:r>
              <a:rPr lang="en-US" b="0" i="0" u="none" strike="noStrike" dirty="0">
                <a:solidFill>
                  <a:srgbClr val="FF0000"/>
                </a:solidFill>
                <a:effectLst/>
                <a:latin typeface="Söhne"/>
              </a:rPr>
              <a:t>: Recognizing and interpreting visual data, understanding the relationship and significance of visual elements.</a:t>
            </a:r>
          </a:p>
        </p:txBody>
      </p:sp>
    </p:spTree>
    <p:extLst>
      <p:ext uri="{BB962C8B-B14F-4D97-AF65-F5344CB8AC3E}">
        <p14:creationId xmlns:p14="http://schemas.microsoft.com/office/powerpoint/2010/main" val="3140847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p:txBody>
      </p:sp>
    </p:spTree>
    <p:extLst>
      <p:ext uri="{BB962C8B-B14F-4D97-AF65-F5344CB8AC3E}">
        <p14:creationId xmlns:p14="http://schemas.microsoft.com/office/powerpoint/2010/main" val="121724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5122-5E7E-AA16-EA4E-669437907446}"/>
              </a:ext>
            </a:extLst>
          </p:cNvPr>
          <p:cNvSpPr>
            <a:spLocks noGrp="1"/>
          </p:cNvSpPr>
          <p:nvPr>
            <p:ph type="title"/>
          </p:nvPr>
        </p:nvSpPr>
        <p:spPr/>
        <p:txBody>
          <a:bodyPr>
            <a:normAutofit fontScale="90000"/>
          </a:bodyPr>
          <a:lstStyle/>
          <a:p>
            <a:r>
              <a:rPr lang="en-US" dirty="0"/>
              <a:t>My favorite example of the problem with “understanding” in AI</a:t>
            </a:r>
          </a:p>
        </p:txBody>
      </p:sp>
      <p:sp>
        <p:nvSpPr>
          <p:cNvPr id="3" name="Content Placeholder 2">
            <a:extLst>
              <a:ext uri="{FF2B5EF4-FFF2-40B4-BE49-F238E27FC236}">
                <a16:creationId xmlns:a16="http://schemas.microsoft.com/office/drawing/2014/main" id="{0C76FB19-3B7E-29B6-D7F5-385FE565D7D4}"/>
              </a:ext>
            </a:extLst>
          </p:cNvPr>
          <p:cNvSpPr>
            <a:spLocks noGrp="1"/>
          </p:cNvSpPr>
          <p:nvPr>
            <p:ph idx="1"/>
          </p:nvPr>
        </p:nvSpPr>
        <p:spPr/>
        <p:txBody>
          <a:bodyPr>
            <a:normAutofit/>
          </a:bodyPr>
          <a:lstStyle/>
          <a:p>
            <a:pPr marL="2271400" lvl="8" indent="0">
              <a:buNone/>
            </a:pPr>
            <a:endParaRPr lang="en-US" sz="3600" dirty="0">
              <a:solidFill>
                <a:srgbClr val="FF0000"/>
              </a:solidFill>
            </a:endParaRPr>
          </a:p>
          <a:p>
            <a:pPr marL="2271400" lvl="8" indent="0">
              <a:buNone/>
            </a:pPr>
            <a:r>
              <a:rPr lang="en-US" sz="3600" dirty="0">
                <a:solidFill>
                  <a:srgbClr val="FF0000"/>
                </a:solidFill>
              </a:rPr>
              <a:t>Time flies like an arrow.</a:t>
            </a:r>
          </a:p>
          <a:p>
            <a:endParaRPr lang="en-US" sz="3600" dirty="0">
              <a:solidFill>
                <a:srgbClr val="FF0000"/>
              </a:solidFill>
            </a:endParaRPr>
          </a:p>
          <a:p>
            <a:pPr marL="0" indent="0">
              <a:buNone/>
            </a:pPr>
            <a:r>
              <a:rPr lang="en-US" sz="3600" dirty="0">
                <a:solidFill>
                  <a:srgbClr val="FF0000"/>
                </a:solidFill>
              </a:rPr>
              <a:t>		    Fruit flies like an apple.</a:t>
            </a:r>
          </a:p>
        </p:txBody>
      </p:sp>
    </p:spTree>
    <p:extLst>
      <p:ext uri="{BB962C8B-B14F-4D97-AF65-F5344CB8AC3E}">
        <p14:creationId xmlns:p14="http://schemas.microsoft.com/office/powerpoint/2010/main" val="3707077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B49-6C79-29D3-7631-AF67368A0821}"/>
              </a:ext>
            </a:extLst>
          </p:cNvPr>
          <p:cNvSpPr>
            <a:spLocks noGrp="1"/>
          </p:cNvSpPr>
          <p:nvPr>
            <p:ph type="title"/>
          </p:nvPr>
        </p:nvSpPr>
        <p:spPr/>
        <p:txBody>
          <a:bodyPr/>
          <a:lstStyle/>
          <a:p>
            <a:r>
              <a:rPr lang="en-US" dirty="0"/>
              <a:t>List of References</a:t>
            </a:r>
          </a:p>
        </p:txBody>
      </p:sp>
      <p:sp>
        <p:nvSpPr>
          <p:cNvPr id="3" name="Content Placeholder 2">
            <a:extLst>
              <a:ext uri="{FF2B5EF4-FFF2-40B4-BE49-F238E27FC236}">
                <a16:creationId xmlns:a16="http://schemas.microsoft.com/office/drawing/2014/main" id="{48112B52-3F8E-1BF3-B2F7-AE5AD1DEEFAF}"/>
              </a:ext>
            </a:extLst>
          </p:cNvPr>
          <p:cNvSpPr>
            <a:spLocks noGrp="1"/>
          </p:cNvSpPr>
          <p:nvPr>
            <p:ph idx="1"/>
          </p:nvPr>
        </p:nvSpPr>
        <p:spPr/>
        <p:txBody>
          <a:bodyPr>
            <a:normAutofit/>
          </a:bodyPr>
          <a:lstStyle/>
          <a:p>
            <a:pPr marL="0" indent="0">
              <a:buNone/>
            </a:pPr>
            <a:r>
              <a:rPr lang="en-US" sz="2800" dirty="0"/>
              <a:t>1.  The sum total of all human knowledge, as embodied in ChatGPT-4</a:t>
            </a:r>
          </a:p>
        </p:txBody>
      </p:sp>
    </p:spTree>
    <p:extLst>
      <p:ext uri="{BB962C8B-B14F-4D97-AF65-F5344CB8AC3E}">
        <p14:creationId xmlns:p14="http://schemas.microsoft.com/office/powerpoint/2010/main" val="1846018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DE89-E586-F36F-89F7-3DF1443C1FEE}"/>
              </a:ext>
            </a:extLst>
          </p:cNvPr>
          <p:cNvSpPr>
            <a:spLocks noGrp="1"/>
          </p:cNvSpPr>
          <p:nvPr>
            <p:ph type="title"/>
          </p:nvPr>
        </p:nvSpPr>
        <p:spPr/>
        <p:txBody>
          <a:bodyPr/>
          <a:lstStyle/>
          <a:p>
            <a:r>
              <a:rPr lang="en-US" dirty="0"/>
              <a:t>What is “understanding”?</a:t>
            </a:r>
          </a:p>
        </p:txBody>
      </p:sp>
      <p:sp>
        <p:nvSpPr>
          <p:cNvPr id="3" name="Content Placeholder 2">
            <a:extLst>
              <a:ext uri="{FF2B5EF4-FFF2-40B4-BE49-F238E27FC236}">
                <a16:creationId xmlns:a16="http://schemas.microsoft.com/office/drawing/2014/main" id="{BB53A373-70C5-5A9C-6C2D-982AF6969CC3}"/>
              </a:ext>
            </a:extLst>
          </p:cNvPr>
          <p:cNvSpPr>
            <a:spLocks noGrp="1"/>
          </p:cNvSpPr>
          <p:nvPr>
            <p:ph idx="1"/>
          </p:nvPr>
        </p:nvSpPr>
        <p:spPr/>
        <p:txBody>
          <a:bodyPr/>
          <a:lstStyle/>
          <a:p>
            <a:pPr algn="l"/>
            <a:r>
              <a:rPr lang="en-US" b="0" i="0" u="none" strike="noStrike" dirty="0">
                <a:effectLst/>
                <a:latin typeface="Söhne"/>
              </a:rPr>
              <a:t>In </a:t>
            </a:r>
            <a:r>
              <a:rPr lang="en-US" b="1" i="0" u="none" strike="noStrike" dirty="0">
                <a:effectLst/>
                <a:latin typeface="Söhne"/>
              </a:rPr>
              <a:t>educational psychology</a:t>
            </a:r>
            <a:r>
              <a:rPr lang="en-US" b="0" i="0" u="none" strike="noStrike" dirty="0">
                <a:effectLst/>
                <a:latin typeface="Söhne"/>
              </a:rPr>
              <a:t>, understanding is often related to Bloom's Taxonomy, where it is seen as the ability to explain ideas or concepts and goes beyond mere recall of facts.</a:t>
            </a:r>
          </a:p>
          <a:p>
            <a:pPr algn="l"/>
            <a:r>
              <a:rPr lang="en-US" b="0" i="0" u="none" strike="noStrike" dirty="0">
                <a:effectLst/>
                <a:latin typeface="Söhne"/>
              </a:rPr>
              <a:t>In </a:t>
            </a:r>
            <a:r>
              <a:rPr lang="en-US" b="1" i="0" u="none" strike="noStrike" dirty="0">
                <a:effectLst/>
                <a:latin typeface="Söhne"/>
              </a:rPr>
              <a:t>artificial intelligence</a:t>
            </a:r>
            <a:r>
              <a:rPr lang="en-US" b="0" i="0" u="none" strike="noStrike" dirty="0">
                <a:effectLst/>
                <a:latin typeface="Söhne"/>
              </a:rPr>
              <a:t>, true understanding remains a formidable challenge. Machines struggle with abstract thinking, common-sense reasoning, and true semantic comprehension, even though advancements in machine learning and natural language processing have enabled systems to mimic understanding to a certain degree.</a:t>
            </a:r>
          </a:p>
          <a:p>
            <a:pPr algn="l"/>
            <a:endParaRPr lang="en-US" b="0" i="0" u="none" strike="noStrike" dirty="0">
              <a:effectLst/>
              <a:latin typeface="Söhne"/>
            </a:endParaRPr>
          </a:p>
          <a:p>
            <a:pPr marL="0" indent="0" algn="l">
              <a:buNone/>
            </a:pPr>
            <a:r>
              <a:rPr lang="en-US" b="0" i="0" u="none" strike="noStrike" dirty="0">
                <a:solidFill>
                  <a:srgbClr val="FF0000"/>
                </a:solidFill>
                <a:effectLst/>
                <a:latin typeface="Söhne"/>
              </a:rPr>
              <a:t>Understanding, whether in natural or artificial systems, forms the basis for informed decision-making, problem-solving, learning, and adaptation to new information and situations. It is a multifaceted concept explored in various domains, including psychology, cognitive science, philosophy, and computer science.</a:t>
            </a:r>
          </a:p>
        </p:txBody>
      </p:sp>
    </p:spTree>
    <p:extLst>
      <p:ext uri="{BB962C8B-B14F-4D97-AF65-F5344CB8AC3E}">
        <p14:creationId xmlns:p14="http://schemas.microsoft.com/office/powerpoint/2010/main" val="360066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034-968A-3557-FC48-853DEA3F8F3F}"/>
              </a:ext>
            </a:extLst>
          </p:cNvPr>
          <p:cNvSpPr>
            <a:spLocks noGrp="1"/>
          </p:cNvSpPr>
          <p:nvPr>
            <p:ph type="title"/>
          </p:nvPr>
        </p:nvSpPr>
        <p:spPr/>
        <p:txBody>
          <a:bodyPr/>
          <a:lstStyle/>
          <a:p>
            <a:r>
              <a:rPr lang="en-US" dirty="0"/>
              <a:t>What is “consciousness” (in humans)?</a:t>
            </a:r>
          </a:p>
        </p:txBody>
      </p:sp>
      <p:sp>
        <p:nvSpPr>
          <p:cNvPr id="3" name="Content Placeholder 2">
            <a:extLst>
              <a:ext uri="{FF2B5EF4-FFF2-40B4-BE49-F238E27FC236}">
                <a16:creationId xmlns:a16="http://schemas.microsoft.com/office/drawing/2014/main" id="{5D1971B2-5652-1CD8-2DBC-0599733C5AFC}"/>
              </a:ext>
            </a:extLst>
          </p:cNvPr>
          <p:cNvSpPr>
            <a:spLocks noGrp="1"/>
          </p:cNvSpPr>
          <p:nvPr>
            <p:ph idx="1"/>
          </p:nvPr>
        </p:nvSpPr>
        <p:spPr/>
        <p:txBody>
          <a:bodyPr>
            <a:normAutofit fontScale="92500" lnSpcReduction="20000"/>
          </a:bodyPr>
          <a:lstStyle/>
          <a:p>
            <a:pPr algn="l"/>
            <a:r>
              <a:rPr lang="en-US" b="0" i="0" u="none" strike="noStrike" dirty="0">
                <a:effectLst/>
                <a:latin typeface="Söhne"/>
              </a:rPr>
              <a:t>"Consciousness" is a complex and multifaceted concept that has been explored and debated by philosophers, scientists, and thinkers throughout history. </a:t>
            </a:r>
          </a:p>
          <a:p>
            <a:pPr algn="l"/>
            <a:r>
              <a:rPr lang="en-US" dirty="0">
                <a:latin typeface="Söhne"/>
              </a:rPr>
              <a:t>C</a:t>
            </a:r>
            <a:r>
              <a:rPr lang="en-US" b="0" i="0" u="none" strike="noStrike" dirty="0">
                <a:effectLst/>
                <a:latin typeface="Söhne"/>
              </a:rPr>
              <a:t>onsciousness generally refers to the state of being aware of and able to think about one’s own existence, sensations, thoughts, and surroundings. It's the state of experiencing perceptions, emotions, and thoughts in a coordinated, integrated manner.</a:t>
            </a:r>
          </a:p>
          <a:p>
            <a:pPr algn="l"/>
            <a:r>
              <a:rPr lang="en-US" b="1" i="0" u="none" strike="noStrike" dirty="0">
                <a:effectLst/>
                <a:latin typeface="Söhne"/>
              </a:rPr>
              <a:t>Psychological Aspect:</a:t>
            </a:r>
          </a:p>
          <a:p>
            <a:pPr lvl="1">
              <a:buFont typeface="Arial" panose="020B0604020202020204" pitchFamily="34" charset="0"/>
              <a:buChar char="•"/>
            </a:pPr>
            <a:r>
              <a:rPr lang="en-US" b="1" i="0" u="none" strike="noStrike" dirty="0">
                <a:effectLst/>
                <a:latin typeface="Söhne"/>
              </a:rPr>
              <a:t>Self-awareness:</a:t>
            </a:r>
            <a:r>
              <a:rPr lang="en-US" b="0" i="0" u="none" strike="noStrike" dirty="0">
                <a:effectLst/>
                <a:latin typeface="Söhne"/>
              </a:rPr>
              <a:t> Knowledge and thoughts about oneself.</a:t>
            </a:r>
          </a:p>
          <a:p>
            <a:pPr lvl="1">
              <a:buFont typeface="Arial" panose="020B0604020202020204" pitchFamily="34" charset="0"/>
              <a:buChar char="•"/>
            </a:pPr>
            <a:r>
              <a:rPr lang="en-US" b="1" i="0" u="none" strike="noStrike" dirty="0">
                <a:effectLst/>
                <a:latin typeface="Söhne"/>
              </a:rPr>
              <a:t>Meta-awareness:</a:t>
            </a:r>
            <a:r>
              <a:rPr lang="en-US" b="0" i="0" u="none" strike="noStrike" dirty="0">
                <a:effectLst/>
                <a:latin typeface="Söhne"/>
              </a:rPr>
              <a:t> Awareness of one’s own consciousness and mental processes.</a:t>
            </a:r>
          </a:p>
          <a:p>
            <a:pPr algn="l"/>
            <a:r>
              <a:rPr lang="en-US" b="1" i="0" u="none" strike="noStrike" dirty="0">
                <a:effectLst/>
                <a:latin typeface="Söhne"/>
              </a:rPr>
              <a:t>Philosophical Aspect:</a:t>
            </a:r>
          </a:p>
          <a:p>
            <a:pPr lvl="1">
              <a:buFont typeface="Arial" panose="020B0604020202020204" pitchFamily="34" charset="0"/>
              <a:buChar char="•"/>
            </a:pPr>
            <a:r>
              <a:rPr lang="en-US" b="1" i="0" u="none" strike="noStrike" dirty="0">
                <a:effectLst/>
                <a:latin typeface="Söhne"/>
              </a:rPr>
              <a:t>Dualism:</a:t>
            </a:r>
            <a:r>
              <a:rPr lang="en-US" b="0" i="0" u="none" strike="noStrike" dirty="0">
                <a:effectLst/>
                <a:latin typeface="Söhne"/>
              </a:rPr>
              <a:t> The belief that mind and matter are fundamentally different.</a:t>
            </a:r>
          </a:p>
          <a:p>
            <a:pPr lvl="1">
              <a:buFont typeface="Arial" panose="020B0604020202020204" pitchFamily="34" charset="0"/>
              <a:buChar char="•"/>
            </a:pPr>
            <a:r>
              <a:rPr lang="en-US" b="1" i="0" u="none" strike="noStrike" dirty="0">
                <a:effectLst/>
                <a:latin typeface="Söhne"/>
              </a:rPr>
              <a:t>Physicalism:</a:t>
            </a:r>
            <a:r>
              <a:rPr lang="en-US" b="0" i="0" u="none" strike="noStrike" dirty="0">
                <a:effectLst/>
                <a:latin typeface="Söhne"/>
              </a:rPr>
              <a:t> The belief that everything about consciousness can be fully explained in terms of physical processes and phenomena.</a:t>
            </a:r>
          </a:p>
          <a:p>
            <a:pPr algn="l"/>
            <a:r>
              <a:rPr lang="en-US" b="1" i="0" u="none" strike="noStrike" dirty="0">
                <a:effectLst/>
                <a:latin typeface="Söhne"/>
              </a:rPr>
              <a:t>Biological Aspect:</a:t>
            </a:r>
          </a:p>
          <a:p>
            <a:pPr lvl="1">
              <a:buFont typeface="Arial" panose="020B0604020202020204" pitchFamily="34" charset="0"/>
              <a:buChar char="•"/>
            </a:pPr>
            <a:r>
              <a:rPr lang="en-US" b="0" i="0" u="none" strike="noStrike" dirty="0">
                <a:effectLst/>
                <a:latin typeface="Söhne"/>
              </a:rPr>
              <a:t>In biology, consciousness might be examined through the lens of evolutionary advantage and how it facilitates sophisticated interactions with the environment.</a:t>
            </a:r>
          </a:p>
          <a:p>
            <a:pPr lvl="1">
              <a:buFont typeface="Arial" panose="020B0604020202020204" pitchFamily="34" charset="0"/>
              <a:buChar char="•"/>
            </a:pPr>
            <a:endParaRPr lang="en-US" b="0" i="0" u="none" strike="noStrike" dirty="0">
              <a:effectLst/>
              <a:latin typeface="Söhne"/>
            </a:endParaRPr>
          </a:p>
          <a:p>
            <a:endParaRPr lang="en-US" dirty="0"/>
          </a:p>
        </p:txBody>
      </p:sp>
    </p:spTree>
    <p:extLst>
      <p:ext uri="{BB962C8B-B14F-4D97-AF65-F5344CB8AC3E}">
        <p14:creationId xmlns:p14="http://schemas.microsoft.com/office/powerpoint/2010/main" val="337151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F8D0-F95C-A76A-57AE-4D2CCC6A2AD8}"/>
              </a:ext>
            </a:extLst>
          </p:cNvPr>
          <p:cNvSpPr>
            <a:spLocks noGrp="1"/>
          </p:cNvSpPr>
          <p:nvPr>
            <p:ph type="title"/>
          </p:nvPr>
        </p:nvSpPr>
        <p:spPr/>
        <p:txBody>
          <a:bodyPr/>
          <a:lstStyle/>
          <a:p>
            <a:r>
              <a:rPr lang="en-US" dirty="0"/>
              <a:t>What is the current state of AI?</a:t>
            </a:r>
          </a:p>
        </p:txBody>
      </p:sp>
      <p:sp>
        <p:nvSpPr>
          <p:cNvPr id="3" name="Content Placeholder 2">
            <a:extLst>
              <a:ext uri="{FF2B5EF4-FFF2-40B4-BE49-F238E27FC236}">
                <a16:creationId xmlns:a16="http://schemas.microsoft.com/office/drawing/2014/main" id="{948C5129-54ED-BFB6-9755-99D990BEB8A9}"/>
              </a:ext>
            </a:extLst>
          </p:cNvPr>
          <p:cNvSpPr>
            <a:spLocks noGrp="1"/>
          </p:cNvSpPr>
          <p:nvPr>
            <p:ph idx="1"/>
          </p:nvPr>
        </p:nvSpPr>
        <p:spPr>
          <a:xfrm>
            <a:off x="1066800" y="1828800"/>
            <a:ext cx="10058400" cy="4519448"/>
          </a:xfrm>
        </p:spPr>
        <p:txBody>
          <a:bodyPr>
            <a:normAutofit/>
          </a:bodyPr>
          <a:lstStyle/>
          <a:p>
            <a:r>
              <a:rPr lang="en-US" sz="1800" dirty="0">
                <a:effectLst/>
                <a:latin typeface="Segoe UI" panose="020B0502040204020203" pitchFamily="34" charset="0"/>
                <a:ea typeface="Times New Roman" panose="02020603050405020304" pitchFamily="18" charset="0"/>
              </a:rPr>
              <a:t>Thi</a:t>
            </a:r>
            <a:r>
              <a:rPr lang="en-US" dirty="0">
                <a:latin typeface="Segoe UI" panose="020B0502040204020203" pitchFamily="34" charset="0"/>
                <a:ea typeface="Times New Roman" panose="02020603050405020304" pitchFamily="18" charset="0"/>
              </a:rPr>
              <a:t>s is an incredibly important concept, as we move forward.</a:t>
            </a:r>
          </a:p>
          <a:p>
            <a:r>
              <a:rPr lang="en-US" sz="1800" dirty="0">
                <a:effectLst/>
                <a:latin typeface="Segoe UI" panose="020B0502040204020203" pitchFamily="34" charset="0"/>
                <a:ea typeface="Times New Roman" panose="02020603050405020304" pitchFamily="18" charset="0"/>
              </a:rPr>
              <a:t>AI can be categorized broadly into two types:</a:t>
            </a:r>
          </a:p>
          <a:p>
            <a:pPr marL="0" indent="0">
              <a:buNone/>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Narrow AI (Weak AI):</a:t>
            </a:r>
            <a:r>
              <a:rPr lang="en-US" sz="1800" dirty="0">
                <a:effectLst/>
                <a:latin typeface="Segoe UI" panose="020B0502040204020203" pitchFamily="34" charset="0"/>
                <a:ea typeface="Times New Roman" panose="02020603050405020304" pitchFamily="18" charset="0"/>
              </a:rPr>
              <a:t> Systems that are </a:t>
            </a:r>
            <a:r>
              <a:rPr lang="en-US" sz="1800" dirty="0">
                <a:solidFill>
                  <a:srgbClr val="FF0000"/>
                </a:solidFill>
                <a:effectLst/>
                <a:latin typeface="Segoe UI" panose="020B0502040204020203" pitchFamily="34" charset="0"/>
                <a:ea typeface="Times New Roman" panose="02020603050405020304" pitchFamily="18" charset="0"/>
              </a:rPr>
              <a:t>designed and trained for a particular task without possessing general problem-solving abilities</a:t>
            </a:r>
            <a:r>
              <a:rPr lang="en-US" sz="1800" dirty="0">
                <a:effectLst/>
                <a:latin typeface="Segoe UI" panose="020B0502040204020203" pitchFamily="34" charset="0"/>
                <a:ea typeface="Times New Roman" panose="02020603050405020304" pitchFamily="18" charset="0"/>
              </a:rPr>
              <a:t>. For instance, voice assistants or image recognition systems.</a:t>
            </a:r>
          </a:p>
          <a:p>
            <a:pPr marL="342900" marR="0" lvl="0" indent="-342900">
              <a:spcBef>
                <a:spcPts val="0"/>
              </a:spcBef>
              <a:spcAft>
                <a:spcPts val="0"/>
              </a:spcAft>
              <a:buFont typeface="+mj-lt"/>
              <a:buAutoNum type="arabicPeriod"/>
              <a:tabLst>
                <a:tab pos="457200" algn="l"/>
              </a:tabLst>
            </a:pPr>
            <a:r>
              <a:rPr lang="en-US" sz="1800" b="1" dirty="0">
                <a:effectLst/>
                <a:latin typeface="Segoe UI" panose="020B0502040204020203" pitchFamily="34" charset="0"/>
                <a:ea typeface="Times New Roman" panose="02020603050405020304" pitchFamily="18" charset="0"/>
              </a:rPr>
              <a:t>General AI (Strong AI):</a:t>
            </a:r>
            <a:r>
              <a:rPr lang="en-US" sz="1800" dirty="0">
                <a:effectLst/>
                <a:latin typeface="Segoe UI" panose="020B0502040204020203" pitchFamily="34" charset="0"/>
                <a:ea typeface="Times New Roman" panose="02020603050405020304" pitchFamily="18" charset="0"/>
              </a:rPr>
              <a:t> Systems or machines with the ability to perform any intellectual task that a human being can. They can understand, learn, and apply knowledge across diverse domains, which is </a:t>
            </a:r>
            <a:r>
              <a:rPr lang="en-US" sz="1800" dirty="0">
                <a:solidFill>
                  <a:srgbClr val="FF0000"/>
                </a:solidFill>
                <a:effectLst/>
                <a:latin typeface="Segoe UI" panose="020B0502040204020203" pitchFamily="34" charset="0"/>
                <a:ea typeface="Times New Roman" panose="02020603050405020304" pitchFamily="18" charset="0"/>
              </a:rPr>
              <a:t>still largely theoretical and doesn’t exist yet</a:t>
            </a:r>
            <a:r>
              <a:rPr lang="en-US" sz="1800" dirty="0">
                <a:effectLst/>
                <a:latin typeface="Segoe UI" panose="020B0502040204020203"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dirty="0">
                <a:solidFill>
                  <a:srgbClr val="0070C0"/>
                </a:solidFill>
              </a:rPr>
              <a:t>According to experts in the field of artificial intelligence, Strong AI is something that is quite far off in the future; estimates vary, but are typically in the range of 50-100 years, at a minimum.</a:t>
            </a:r>
          </a:p>
        </p:txBody>
      </p:sp>
    </p:spTree>
    <p:extLst>
      <p:ext uri="{BB962C8B-B14F-4D97-AF65-F5344CB8AC3E}">
        <p14:creationId xmlns:p14="http://schemas.microsoft.com/office/powerpoint/2010/main" val="143706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82B0-79AE-A1B2-F19A-5839CD1757F2}"/>
              </a:ext>
            </a:extLst>
          </p:cNvPr>
          <p:cNvSpPr>
            <a:spLocks noGrp="1"/>
          </p:cNvSpPr>
          <p:nvPr>
            <p:ph type="title"/>
          </p:nvPr>
        </p:nvSpPr>
        <p:spPr/>
        <p:txBody>
          <a:bodyPr/>
          <a:lstStyle/>
          <a:p>
            <a:r>
              <a:rPr lang="en-US" dirty="0"/>
              <a:t>Modern Approaches and Subfields of AI</a:t>
            </a:r>
          </a:p>
        </p:txBody>
      </p:sp>
      <p:sp>
        <p:nvSpPr>
          <p:cNvPr id="3" name="Content Placeholder 2">
            <a:extLst>
              <a:ext uri="{FF2B5EF4-FFF2-40B4-BE49-F238E27FC236}">
                <a16:creationId xmlns:a16="http://schemas.microsoft.com/office/drawing/2014/main" id="{1B1EC25D-57A9-9E23-8FF7-424AA2D8F523}"/>
              </a:ext>
            </a:extLst>
          </p:cNvPr>
          <p:cNvSpPr>
            <a:spLocks noGrp="1"/>
          </p:cNvSpPr>
          <p:nvPr>
            <p:ph idx="1"/>
          </p:nvPr>
        </p:nvSpPr>
        <p:spPr>
          <a:xfrm>
            <a:off x="1066800" y="2103120"/>
            <a:ext cx="10058400" cy="4256116"/>
          </a:xfrm>
        </p:spPr>
        <p:txBody>
          <a:bodyPr>
            <a:normAutofit fontScale="92500" lnSpcReduction="10000"/>
          </a:bodyPr>
          <a:lstStyle/>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Machine Learning (ML):</a:t>
            </a:r>
            <a:r>
              <a:rPr lang="en-US" sz="1800" dirty="0">
                <a:effectLst/>
                <a:latin typeface="Segoe UI" panose="020B0502040204020203" pitchFamily="34" charset="0"/>
                <a:ea typeface="Times New Roman" panose="02020603050405020304" pitchFamily="18" charset="0"/>
              </a:rPr>
              <a:t> A subset of AI that allows systems to </a:t>
            </a:r>
            <a:r>
              <a:rPr lang="en-US" sz="1800" dirty="0">
                <a:solidFill>
                  <a:srgbClr val="FF0000"/>
                </a:solidFill>
                <a:effectLst/>
                <a:latin typeface="Segoe UI" panose="020B0502040204020203" pitchFamily="34" charset="0"/>
                <a:ea typeface="Times New Roman" panose="02020603050405020304" pitchFamily="18" charset="0"/>
              </a:rPr>
              <a:t>learn from data</a:t>
            </a:r>
            <a:r>
              <a:rPr lang="en-US" sz="1800" dirty="0">
                <a:effectLst/>
                <a:latin typeface="Segoe UI" panose="020B0502040204020203" pitchFamily="34" charset="0"/>
                <a:ea typeface="Times New Roman" panose="02020603050405020304" pitchFamily="18" charset="0"/>
              </a:rPr>
              <a:t>, improve from experience, and </a:t>
            </a:r>
            <a:r>
              <a:rPr lang="en-US" sz="1800" dirty="0">
                <a:solidFill>
                  <a:srgbClr val="FF0000"/>
                </a:solidFill>
                <a:effectLst/>
                <a:latin typeface="Segoe UI" panose="020B0502040204020203" pitchFamily="34" charset="0"/>
                <a:ea typeface="Times New Roman" panose="02020603050405020304" pitchFamily="18" charset="0"/>
              </a:rPr>
              <a:t>make predictions or decisions</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classification systems – Captcha!</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Deep Learning:</a:t>
            </a:r>
            <a:r>
              <a:rPr lang="en-US" sz="1800" dirty="0">
                <a:effectLst/>
                <a:latin typeface="Segoe UI" panose="020B0502040204020203" pitchFamily="34" charset="0"/>
                <a:ea typeface="Times New Roman" panose="02020603050405020304" pitchFamily="18" charset="0"/>
              </a:rPr>
              <a:t> A type of ML that utilizes </a:t>
            </a:r>
            <a:r>
              <a:rPr lang="en-US" sz="1800" dirty="0">
                <a:solidFill>
                  <a:srgbClr val="FF0000"/>
                </a:solidFill>
                <a:effectLst/>
                <a:latin typeface="Segoe UI" panose="020B0502040204020203" pitchFamily="34" charset="0"/>
                <a:ea typeface="Times New Roman" panose="02020603050405020304" pitchFamily="18" charset="0"/>
              </a:rPr>
              <a:t>neural networks </a:t>
            </a:r>
            <a:r>
              <a:rPr lang="en-US" sz="1800" dirty="0">
                <a:effectLst/>
                <a:latin typeface="Segoe UI" panose="020B0502040204020203" pitchFamily="34" charset="0"/>
                <a:ea typeface="Times New Roman" panose="02020603050405020304" pitchFamily="18" charset="0"/>
              </a:rPr>
              <a:t>with many layers (deep neural networks) to analyze various factors of data.</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  understanding the stock market</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Robotics:</a:t>
            </a:r>
            <a:r>
              <a:rPr lang="en-US" sz="1800" dirty="0">
                <a:effectLst/>
                <a:latin typeface="Segoe UI" panose="020B0502040204020203" pitchFamily="34" charset="0"/>
                <a:ea typeface="Times New Roman" panose="02020603050405020304" pitchFamily="18" charset="0"/>
              </a:rPr>
              <a:t> Design, construction, and operation of </a:t>
            </a:r>
            <a:r>
              <a:rPr lang="en-US" sz="1800" dirty="0">
                <a:solidFill>
                  <a:srgbClr val="FF0000"/>
                </a:solidFill>
                <a:effectLst/>
                <a:latin typeface="Segoe UI" panose="020B0502040204020203" pitchFamily="34" charset="0"/>
                <a:ea typeface="Times New Roman" panose="02020603050405020304" pitchFamily="18" charset="0"/>
              </a:rPr>
              <a:t>robots</a:t>
            </a:r>
            <a:r>
              <a:rPr lang="en-US" sz="1800" dirty="0">
                <a:effectLst/>
                <a:latin typeface="Segoe UI" panose="020B0502040204020203" pitchFamily="34" charset="0"/>
                <a:ea typeface="Times New Roman" panose="02020603050405020304" pitchFamily="18" charset="0"/>
              </a:rPr>
              <a:t> to perform tasks </a:t>
            </a:r>
            <a:r>
              <a:rPr lang="en-US" sz="1800" dirty="0">
                <a:solidFill>
                  <a:srgbClr val="FF0000"/>
                </a:solidFill>
                <a:effectLst/>
                <a:latin typeface="Segoe UI" panose="020B0502040204020203" pitchFamily="34" charset="0"/>
                <a:ea typeface="Times New Roman" panose="02020603050405020304" pitchFamily="18" charset="0"/>
              </a:rPr>
              <a:t>autonomously or semi-autonomously</a:t>
            </a:r>
            <a:r>
              <a:rPr lang="en-US" sz="1800" dirty="0">
                <a:effectLst/>
                <a:latin typeface="Segoe UI" panose="020B0502040204020203" pitchFamily="34" charset="0"/>
                <a:ea typeface="Times New Roman" panose="02020603050405020304" pitchFamily="18" charset="0"/>
              </a:rPr>
              <a:t>.</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self-driving cars, drones</a:t>
            </a:r>
            <a:endParaRPr lang="en-US" dirty="0">
              <a:solidFill>
                <a:srgbClr val="00B05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Natural Language Processing (NLP):</a:t>
            </a:r>
            <a:r>
              <a:rPr lang="en-US" sz="1800" dirty="0">
                <a:effectLst/>
                <a:latin typeface="Segoe UI" panose="020B0502040204020203" pitchFamily="34" charset="0"/>
                <a:ea typeface="Times New Roman" panose="02020603050405020304" pitchFamily="18" charset="0"/>
              </a:rPr>
              <a:t> Enabling machines to understand, interpret, generate, and </a:t>
            </a:r>
            <a:r>
              <a:rPr lang="en-US" sz="1800" dirty="0">
                <a:solidFill>
                  <a:srgbClr val="FF0000"/>
                </a:solidFill>
                <a:effectLst/>
                <a:latin typeface="Segoe UI" panose="020B0502040204020203" pitchFamily="34" charset="0"/>
                <a:ea typeface="Times New Roman" panose="02020603050405020304" pitchFamily="18" charset="0"/>
              </a:rPr>
              <a:t>respond to human language </a:t>
            </a:r>
            <a:r>
              <a:rPr lang="en-US" sz="1800" dirty="0">
                <a:effectLst/>
                <a:latin typeface="Segoe UI" panose="020B0502040204020203" pitchFamily="34" charset="0"/>
                <a:ea typeface="Times New Roman" panose="02020603050405020304" pitchFamily="18" charset="0"/>
              </a:rPr>
              <a:t>in a valuable way.</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Siri, Alexa</a:t>
            </a:r>
            <a:endParaRPr lang="en-US" sz="1800" dirty="0">
              <a:solidFill>
                <a:srgbClr val="00B050"/>
              </a:solidFill>
              <a:latin typeface="Segoe UI" panose="020B0502040204020203" pitchFamily="34" charset="0"/>
              <a:ea typeface="Times New Roman" panose="02020603050405020304" pitchFamily="18" charset="0"/>
            </a:endParaRPr>
          </a:p>
          <a:p>
            <a:pPr marL="548640" lvl="2" indent="0">
              <a:spcBef>
                <a:spcPts val="0"/>
              </a:spcBef>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Computer Vision:</a:t>
            </a:r>
            <a:r>
              <a:rPr lang="en-US" sz="1800" dirty="0">
                <a:effectLst/>
                <a:latin typeface="Segoe UI" panose="020B0502040204020203" pitchFamily="34" charset="0"/>
                <a:ea typeface="Times New Roman" panose="02020603050405020304" pitchFamily="18" charset="0"/>
              </a:rPr>
              <a:t> Allowing machines to interpret and </a:t>
            </a:r>
            <a:r>
              <a:rPr lang="en-US" sz="1800" dirty="0">
                <a:solidFill>
                  <a:srgbClr val="FF0000"/>
                </a:solidFill>
                <a:effectLst/>
                <a:latin typeface="Segoe UI" panose="020B0502040204020203" pitchFamily="34" charset="0"/>
                <a:ea typeface="Times New Roman" panose="02020603050405020304" pitchFamily="18" charset="0"/>
              </a:rPr>
              <a:t>make decisions based on visual data</a:t>
            </a:r>
            <a:r>
              <a:rPr lang="en-US" sz="1800" dirty="0">
                <a:effectLst/>
                <a:latin typeface="Segoe UI" panose="020B0502040204020203" pitchFamily="34" charset="0"/>
                <a:ea typeface="Times New Roman" panose="02020603050405020304" pitchFamily="18" charset="0"/>
              </a:rPr>
              <a:t>, i.e., images and videos.</a:t>
            </a:r>
          </a:p>
          <a:p>
            <a:pPr marL="891540" lvl="2" indent="-342900">
              <a:spcBef>
                <a:spcPts val="0"/>
              </a:spcBef>
              <a:buSzPts val="1000"/>
              <a:buFont typeface="Symbol" pitchFamily="2" charset="2"/>
              <a:buChar char=""/>
              <a:tabLst>
                <a:tab pos="457200" algn="l"/>
              </a:tabLst>
            </a:pPr>
            <a:r>
              <a:rPr lang="en-US" dirty="0">
                <a:solidFill>
                  <a:srgbClr val="00B050"/>
                </a:solidFill>
                <a:latin typeface="Segoe UI" panose="020B0502040204020203" pitchFamily="34" charset="0"/>
                <a:ea typeface="Times New Roman" panose="02020603050405020304" pitchFamily="18" charset="0"/>
              </a:rPr>
              <a:t>Examples:  Facial recognition systems</a:t>
            </a:r>
            <a:endParaRPr lang="en-US" dirty="0">
              <a:solidFill>
                <a:srgbClr val="00B05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895734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4AD5-6106-73EB-9BCE-0D27ACD4ED8B}"/>
              </a:ext>
            </a:extLst>
          </p:cNvPr>
          <p:cNvSpPr>
            <a:spLocks noGrp="1"/>
          </p:cNvSpPr>
          <p:nvPr>
            <p:ph type="title"/>
          </p:nvPr>
        </p:nvSpPr>
        <p:spPr>
          <a:xfrm>
            <a:off x="2249556" y="2743200"/>
            <a:ext cx="10058400" cy="1371600"/>
          </a:xfrm>
        </p:spPr>
        <p:txBody>
          <a:bodyPr/>
          <a:lstStyle/>
          <a:p>
            <a:r>
              <a:rPr lang="en-US" dirty="0"/>
              <a:t>Applications of AI in Our World</a:t>
            </a:r>
          </a:p>
        </p:txBody>
      </p:sp>
    </p:spTree>
    <p:extLst>
      <p:ext uri="{BB962C8B-B14F-4D97-AF65-F5344CB8AC3E}">
        <p14:creationId xmlns:p14="http://schemas.microsoft.com/office/powerpoint/2010/main" val="2675832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0"/>
              </a:spcBef>
              <a:spcAft>
                <a:spcPts val="1500"/>
              </a:spcAft>
            </a:pPr>
            <a:r>
              <a:rPr lang="en-US" sz="1800" b="1" dirty="0">
                <a:effectLst/>
                <a:latin typeface="Segoe UI" panose="020B0502040204020203" pitchFamily="34" charset="0"/>
                <a:ea typeface="Times New Roman" panose="02020603050405020304" pitchFamily="18" charset="0"/>
              </a:rPr>
              <a:t>Healthcare: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Diagnostic Aid:</a:t>
            </a:r>
            <a:r>
              <a:rPr lang="en-US" sz="1800" dirty="0">
                <a:effectLst/>
                <a:latin typeface="Segoe UI" panose="020B0502040204020203" pitchFamily="34" charset="0"/>
                <a:ea typeface="Times New Roman" panose="02020603050405020304" pitchFamily="18" charset="0"/>
              </a:rPr>
              <a:t> AI algorithms can analyze medical images, such as X-rays and MRIs, assisting in the early detection of conditions like cancer, diabetes, and cardiac diseases.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Treatment Personalization:</a:t>
            </a:r>
            <a:r>
              <a:rPr lang="en-US" sz="1800" dirty="0">
                <a:effectLst/>
                <a:latin typeface="Segoe UI" panose="020B0502040204020203" pitchFamily="34" charset="0"/>
                <a:ea typeface="Times New Roman" panose="02020603050405020304" pitchFamily="18" charset="0"/>
              </a:rPr>
              <a:t> AI facilitates personalized medicine by predicting patient responses to various treatments based on their medical history and genetic makeup.</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Drug Development:</a:t>
            </a:r>
            <a:r>
              <a:rPr lang="en-US" sz="1800" dirty="0">
                <a:effectLst/>
                <a:latin typeface="Segoe UI" panose="020B0502040204020203" pitchFamily="34" charset="0"/>
                <a:ea typeface="Times New Roman" panose="02020603050405020304" pitchFamily="18" charset="0"/>
              </a:rPr>
              <a:t> AI accelerates the drug discovery process by analyzing complex biochemical interactions.</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235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Education:</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Personalized Learning:</a:t>
            </a:r>
            <a:r>
              <a:rPr lang="en-US" sz="1800" dirty="0">
                <a:effectLst/>
                <a:latin typeface="Segoe UI" panose="020B0502040204020203" pitchFamily="34" charset="0"/>
                <a:ea typeface="Times New Roman" panose="02020603050405020304" pitchFamily="18" charset="0"/>
              </a:rPr>
              <a:t> AI can tailor educational experiences to meet individual student needs, adapting content and learning pathways to enhance knowledge acquisition.</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Administrative Tasks:</a:t>
            </a:r>
            <a:r>
              <a:rPr lang="en-US" sz="1800" dirty="0">
                <a:effectLst/>
                <a:latin typeface="Segoe UI" panose="020B0502040204020203" pitchFamily="34" charset="0"/>
                <a:ea typeface="Times New Roman" panose="02020603050405020304" pitchFamily="18" charset="0"/>
              </a:rPr>
              <a:t> Automating administrative duties, such as grading assignments, allows educators to devote more time to teaching and student interaction.</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Intelligent Tutoring Systems:</a:t>
            </a:r>
            <a:r>
              <a:rPr lang="en-US" sz="1800" dirty="0">
                <a:effectLst/>
                <a:latin typeface="Segoe UI" panose="020B0502040204020203" pitchFamily="34" charset="0"/>
                <a:ea typeface="Times New Roman" panose="02020603050405020304" pitchFamily="18" charset="0"/>
              </a:rPr>
              <a:t> AI tutors can offer additional support to students, guiding them through challenging topics outside classroom hours.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163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Finance: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Algorithmic Trading:</a:t>
            </a:r>
            <a:r>
              <a:rPr lang="en-US" sz="1800" dirty="0">
                <a:effectLst/>
                <a:latin typeface="Segoe UI" panose="020B0502040204020203" pitchFamily="34" charset="0"/>
                <a:ea typeface="Times New Roman" panose="02020603050405020304" pitchFamily="18" charset="0"/>
              </a:rPr>
              <a:t> Employing algorithms to analyze market trends and execute trades at high speeds, optimizing financial outcomes.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Fraud Detection:</a:t>
            </a:r>
            <a:r>
              <a:rPr lang="en-US" sz="1800" dirty="0">
                <a:effectLst/>
                <a:latin typeface="Segoe UI" panose="020B0502040204020203" pitchFamily="34" charset="0"/>
                <a:ea typeface="Times New Roman" panose="02020603050405020304" pitchFamily="18" charset="0"/>
              </a:rPr>
              <a:t> AI systems can detect unusual patterns and activities within financial data, providing alerts related to potential fraud.</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Customer Service:</a:t>
            </a:r>
            <a:r>
              <a:rPr lang="en-US" sz="1800" dirty="0">
                <a:effectLst/>
                <a:latin typeface="Segoe UI" panose="020B0502040204020203" pitchFamily="34" charset="0"/>
                <a:ea typeface="Times New Roman" panose="02020603050405020304" pitchFamily="18" charset="0"/>
              </a:rPr>
              <a:t> Chatbots and virtual assistants cater to customer inquiries and perform tasks like managing accounts and processing transactions.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24977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Manufacturing:</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Quality Control:</a:t>
            </a:r>
            <a:r>
              <a:rPr lang="en-US" sz="1800" dirty="0">
                <a:effectLst/>
                <a:latin typeface="Segoe UI" panose="020B0502040204020203" pitchFamily="34" charset="0"/>
                <a:ea typeface="Times New Roman" panose="02020603050405020304" pitchFamily="18" charset="0"/>
              </a:rPr>
              <a:t> AI-driven systems monitor production lines, identifying and correcting imperfections, ensuring product quality.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Supply Chain Optimization:</a:t>
            </a:r>
            <a:r>
              <a:rPr lang="en-US" sz="1800" dirty="0">
                <a:effectLst/>
                <a:latin typeface="Segoe UI" panose="020B0502040204020203" pitchFamily="34" charset="0"/>
                <a:ea typeface="Times New Roman" panose="02020603050405020304" pitchFamily="18" charset="0"/>
              </a:rPr>
              <a:t> AI analyzes data to optimize inventory management and streamline supply chains, reducing operational costs.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Predictive Maintenance:</a:t>
            </a:r>
            <a:r>
              <a:rPr lang="en-US" sz="1800" dirty="0">
                <a:effectLst/>
                <a:latin typeface="Segoe UI" panose="020B0502040204020203" pitchFamily="34" charset="0"/>
                <a:ea typeface="Times New Roman" panose="02020603050405020304" pitchFamily="18" charset="0"/>
              </a:rPr>
              <a:t> Utilizing AI to predict when machinery is likely to fail or require maintenance, minimizing downtime.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0912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Retail:</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Customer Experience:</a:t>
            </a:r>
            <a:r>
              <a:rPr lang="en-US" sz="1800" dirty="0">
                <a:effectLst/>
                <a:latin typeface="Segoe UI" panose="020B0502040204020203" pitchFamily="34" charset="0"/>
                <a:ea typeface="Times New Roman" panose="02020603050405020304" pitchFamily="18" charset="0"/>
              </a:rPr>
              <a:t> AI empowers retailers to offer personalized shopping experiences through recommendation engines and personalized marketing.</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Inventory Management:</a:t>
            </a:r>
            <a:r>
              <a:rPr lang="en-US" sz="1800" dirty="0">
                <a:effectLst/>
                <a:latin typeface="Segoe UI" panose="020B0502040204020203" pitchFamily="34" charset="0"/>
                <a:ea typeface="Times New Roman" panose="02020603050405020304" pitchFamily="18" charset="0"/>
              </a:rPr>
              <a:t> Automating inventory control ensures optimal stock levels, reducing carrying costs, and preventing stockouts.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Virtual Try-Ons:</a:t>
            </a:r>
            <a:r>
              <a:rPr lang="en-US" sz="1800" dirty="0">
                <a:effectLst/>
                <a:latin typeface="Segoe UI" panose="020B0502040204020203" pitchFamily="34" charset="0"/>
                <a:ea typeface="Times New Roman" panose="02020603050405020304" pitchFamily="18" charset="0"/>
              </a:rPr>
              <a:t> Augmented Reality (AR) and AI enable customers to virtually try on products, enhancing online shopping experiences.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291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p:txBody>
      </p:sp>
    </p:spTree>
    <p:extLst>
      <p:ext uri="{BB962C8B-B14F-4D97-AF65-F5344CB8AC3E}">
        <p14:creationId xmlns:p14="http://schemas.microsoft.com/office/powerpoint/2010/main" val="1352543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Transportation and Automotive: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Autonomous Vehicles:</a:t>
            </a:r>
            <a:r>
              <a:rPr lang="en-US" sz="1800" dirty="0">
                <a:effectLst/>
                <a:latin typeface="Segoe UI" panose="020B0502040204020203" pitchFamily="34" charset="0"/>
                <a:ea typeface="Times New Roman" panose="02020603050405020304" pitchFamily="18" charset="0"/>
              </a:rPr>
              <a:t> Self-driving cars utilize AI to interpret sensor data, make decisions, and navigate roads with minimal human intervention.</a:t>
            </a:r>
          </a:p>
          <a:p>
            <a:pPr marL="342900" marR="0" lvl="0" indent="-342900">
              <a:spcBef>
                <a:spcPts val="0"/>
              </a:spcBef>
              <a:spcAft>
                <a:spcPts val="0"/>
              </a:spcAft>
              <a:buSzPts val="1000"/>
              <a:buFont typeface="Symbol" pitchFamily="2" charset="2"/>
              <a:buChar char=""/>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Traffic Management:</a:t>
            </a:r>
            <a:r>
              <a:rPr lang="en-US" sz="1800" dirty="0">
                <a:effectLst/>
                <a:latin typeface="Segoe UI" panose="020B0502040204020203" pitchFamily="34" charset="0"/>
                <a:ea typeface="Times New Roman" panose="02020603050405020304" pitchFamily="18" charset="0"/>
              </a:rPr>
              <a:t> AI algorithms optimize traffic flow through smart signal control, reducing congestion and enhancing mobility.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Predictive Maintenance:</a:t>
            </a:r>
            <a:r>
              <a:rPr lang="en-US" sz="1800" dirty="0">
                <a:effectLst/>
                <a:latin typeface="Segoe UI" panose="020B0502040204020203" pitchFamily="34" charset="0"/>
                <a:ea typeface="Times New Roman" panose="02020603050405020304" pitchFamily="18" charset="0"/>
              </a:rPr>
              <a:t> AI predicts vehicle maintenance needs, enhancing reliability and reducing unexpected breakdowns.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90030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Agriculture: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Precision Farming:</a:t>
            </a:r>
            <a:r>
              <a:rPr lang="en-US" sz="1800" dirty="0">
                <a:effectLst/>
                <a:latin typeface="Segoe UI" panose="020B0502040204020203" pitchFamily="34" charset="0"/>
                <a:ea typeface="Times New Roman" panose="02020603050405020304" pitchFamily="18" charset="0"/>
              </a:rPr>
              <a:t> AI-driven technologies enable precise application of fertilizers and pesticides, optimizing yield while minimizing environmental impact.</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Crop Monitoring:</a:t>
            </a:r>
            <a:r>
              <a:rPr lang="en-US" sz="1800" dirty="0">
                <a:effectLst/>
                <a:latin typeface="Segoe UI" panose="020B0502040204020203" pitchFamily="34" charset="0"/>
                <a:ea typeface="Times New Roman" panose="02020603050405020304" pitchFamily="18" charset="0"/>
              </a:rPr>
              <a:t> Employing drones and AI to monitor crop health, detect diseases, and predict yields.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Automated Harvesting:</a:t>
            </a:r>
            <a:r>
              <a:rPr lang="en-US" sz="1800" dirty="0">
                <a:effectLst/>
                <a:latin typeface="Segoe UI" panose="020B0502040204020203" pitchFamily="34" charset="0"/>
                <a:ea typeface="Times New Roman" panose="02020603050405020304" pitchFamily="18" charset="0"/>
              </a:rPr>
              <a:t> Developing autonomous machinery for tasks like harvesting, reducing labor needs, and enhancing efficiency.</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53547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Environment and Climate Change:</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Wildlife Preservation:</a:t>
            </a:r>
            <a:r>
              <a:rPr lang="en-US" sz="1800" dirty="0">
                <a:effectLst/>
                <a:latin typeface="Segoe UI" panose="020B0502040204020203" pitchFamily="34" charset="0"/>
                <a:ea typeface="Times New Roman" panose="02020603050405020304" pitchFamily="18" charset="0"/>
              </a:rPr>
              <a:t> Utilizing AI to monitor wildlife, predict threats, and develop conservation strategies.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Climate Modeling:</a:t>
            </a:r>
            <a:r>
              <a:rPr lang="en-US" sz="1800" dirty="0">
                <a:effectLst/>
                <a:latin typeface="Segoe UI" panose="020B0502040204020203" pitchFamily="34" charset="0"/>
                <a:ea typeface="Times New Roman" panose="02020603050405020304" pitchFamily="18" charset="0"/>
              </a:rPr>
              <a:t> Employing AI to enhance the predictive accuracy of climate models, aiding in the development of mitigation and adaptation strategies.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Resource Optimization:</a:t>
            </a:r>
            <a:r>
              <a:rPr lang="en-US" sz="1800" dirty="0">
                <a:effectLst/>
                <a:latin typeface="Segoe UI" panose="020B0502040204020203" pitchFamily="34" charset="0"/>
                <a:ea typeface="Times New Roman" panose="02020603050405020304" pitchFamily="18" charset="0"/>
              </a:rPr>
              <a:t> AI aids in optimizing resource utilization in various industries, contributing to sustainability and reducing environmental footprints.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976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AEB-17AF-D756-F9EE-991030F2E832}"/>
              </a:ext>
            </a:extLst>
          </p:cNvPr>
          <p:cNvSpPr>
            <a:spLocks noGrp="1"/>
          </p:cNvSpPr>
          <p:nvPr>
            <p:ph type="title"/>
          </p:nvPr>
        </p:nvSpPr>
        <p:spPr/>
        <p:txBody>
          <a:bodyPr/>
          <a:lstStyle/>
          <a:p>
            <a:r>
              <a:rPr lang="en-US" dirty="0"/>
              <a:t>Applications of AI in Our World</a:t>
            </a:r>
          </a:p>
        </p:txBody>
      </p:sp>
      <p:sp>
        <p:nvSpPr>
          <p:cNvPr id="3" name="Content Placeholder 2">
            <a:extLst>
              <a:ext uri="{FF2B5EF4-FFF2-40B4-BE49-F238E27FC236}">
                <a16:creationId xmlns:a16="http://schemas.microsoft.com/office/drawing/2014/main" id="{C3674C45-932A-CE45-8612-78DBA9CCFC72}"/>
              </a:ext>
            </a:extLst>
          </p:cNvPr>
          <p:cNvSpPr>
            <a:spLocks noGrp="1"/>
          </p:cNvSpPr>
          <p:nvPr>
            <p:ph idx="1"/>
          </p:nvPr>
        </p:nvSpPr>
        <p:spPr/>
        <p:txBody>
          <a:bodyPr/>
          <a:lstStyle/>
          <a:p>
            <a:pPr marL="0" marR="0">
              <a:spcBef>
                <a:spcPts val="1500"/>
              </a:spcBef>
              <a:spcAft>
                <a:spcPts val="1500"/>
              </a:spcAft>
            </a:pPr>
            <a:r>
              <a:rPr lang="en-US" sz="1800" b="1" dirty="0">
                <a:effectLst/>
                <a:latin typeface="Segoe UI" panose="020B0502040204020203" pitchFamily="34" charset="0"/>
                <a:ea typeface="Times New Roman" panose="02020603050405020304" pitchFamily="18" charset="0"/>
              </a:rPr>
              <a:t>Legal:</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Document Review:</a:t>
            </a:r>
            <a:r>
              <a:rPr lang="en-US" sz="1800" dirty="0">
                <a:effectLst/>
                <a:latin typeface="Segoe UI" panose="020B0502040204020203" pitchFamily="34" charset="0"/>
                <a:ea typeface="Times New Roman" panose="02020603050405020304" pitchFamily="18" charset="0"/>
              </a:rPr>
              <a:t> Automating the review of legal documents, AI can identify relevant materials, reducing manual labor and enhancing efficiency.</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Legal Research:</a:t>
            </a:r>
            <a:r>
              <a:rPr lang="en-US" sz="1800" dirty="0">
                <a:effectLst/>
                <a:latin typeface="Segoe UI" panose="020B0502040204020203" pitchFamily="34" charset="0"/>
                <a:ea typeface="Times New Roman" panose="02020603050405020304" pitchFamily="18" charset="0"/>
              </a:rPr>
              <a:t> AI can streamline legal research, rapidly retrieving relevant case law and statutory provisions.</a:t>
            </a: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1800" b="1" dirty="0">
                <a:effectLst/>
                <a:latin typeface="Segoe UI" panose="020B0502040204020203" pitchFamily="34" charset="0"/>
                <a:ea typeface="Times New Roman" panose="02020603050405020304" pitchFamily="18" charset="0"/>
              </a:rPr>
              <a:t>Contract Analysis:</a:t>
            </a:r>
            <a:r>
              <a:rPr lang="en-US" sz="1800" dirty="0">
                <a:effectLst/>
                <a:latin typeface="Segoe UI" panose="020B0502040204020203" pitchFamily="34" charset="0"/>
                <a:ea typeface="Times New Roman" panose="02020603050405020304" pitchFamily="18" charset="0"/>
              </a:rPr>
              <a:t> Employing AI to review and analyze contracts, identifying potential issues and providing insights.</a:t>
            </a: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SzPts val="1000"/>
              <a:buNone/>
              <a:tabLst>
                <a:tab pos="457200" algn="l"/>
              </a:tabLs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2430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53DA-7578-7677-37A7-E8DE17880555}"/>
              </a:ext>
            </a:extLst>
          </p:cNvPr>
          <p:cNvSpPr>
            <a:spLocks noGrp="1"/>
          </p:cNvSpPr>
          <p:nvPr>
            <p:ph type="title"/>
          </p:nvPr>
        </p:nvSpPr>
        <p:spPr/>
        <p:txBody>
          <a:bodyPr>
            <a:normAutofit fontScale="90000"/>
          </a:bodyPr>
          <a:lstStyle/>
          <a:p>
            <a:r>
              <a:rPr lang="en-US" dirty="0"/>
              <a:t>       So, why do we fear AI so much??????</a:t>
            </a:r>
            <a:br>
              <a:rPr lang="en-US" dirty="0"/>
            </a:br>
            <a:br>
              <a:rPr lang="en-US" dirty="0"/>
            </a:br>
            <a:r>
              <a:rPr lang="en-US" dirty="0"/>
              <a:t>            Why do we not trust AI??????</a:t>
            </a:r>
          </a:p>
        </p:txBody>
      </p:sp>
      <p:sp>
        <p:nvSpPr>
          <p:cNvPr id="3" name="Content Placeholder 2">
            <a:extLst>
              <a:ext uri="{FF2B5EF4-FFF2-40B4-BE49-F238E27FC236}">
                <a16:creationId xmlns:a16="http://schemas.microsoft.com/office/drawing/2014/main" id="{BFB2E882-EEBB-9268-38D7-CB440E9D3579}"/>
              </a:ext>
            </a:extLst>
          </p:cNvPr>
          <p:cNvSpPr>
            <a:spLocks noGrp="1"/>
          </p:cNvSpPr>
          <p:nvPr>
            <p:ph idx="1"/>
          </p:nvPr>
        </p:nvSpPr>
        <p:spPr>
          <a:xfrm>
            <a:off x="1066800" y="2743200"/>
            <a:ext cx="10058400" cy="3472206"/>
          </a:xfrm>
        </p:spPr>
        <p:txBody>
          <a:bodyPr>
            <a:normAutofit/>
          </a:bodyPr>
          <a:lstStyle/>
          <a:p>
            <a:r>
              <a:rPr lang="en-US" sz="2000" dirty="0"/>
              <a:t>We will get into this question a LOT more in the coming lectures, but for now, I would like to consider an analogy that I think illustrates nicely one aspect of human psychology that is a big part of answering these questions.</a:t>
            </a:r>
          </a:p>
          <a:p>
            <a:endParaRPr lang="en-US" sz="2000" dirty="0"/>
          </a:p>
          <a:p>
            <a:r>
              <a:rPr lang="en-US" sz="2000" dirty="0"/>
              <a:t>Consider the sport of archery …</a:t>
            </a:r>
          </a:p>
          <a:p>
            <a:endParaRPr lang="en-US" sz="2000" dirty="0"/>
          </a:p>
          <a:p>
            <a:r>
              <a:rPr lang="en-US" sz="2000" dirty="0"/>
              <a:t>Imagine an archer launching 1000 arrows towards a standard archery target … what might the “distribution” look like?</a:t>
            </a:r>
          </a:p>
        </p:txBody>
      </p:sp>
    </p:spTree>
    <p:extLst>
      <p:ext uri="{BB962C8B-B14F-4D97-AF65-F5344CB8AC3E}">
        <p14:creationId xmlns:p14="http://schemas.microsoft.com/office/powerpoint/2010/main" val="537713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Novice Human Archer</a:t>
            </a:r>
          </a:p>
        </p:txBody>
      </p:sp>
      <p:pic>
        <p:nvPicPr>
          <p:cNvPr id="5" name="Content Placeholder 4" descr="A screenshot of a screen&#10;&#10;Description automatically generated">
            <a:extLst>
              <a:ext uri="{FF2B5EF4-FFF2-40B4-BE49-F238E27FC236}">
                <a16:creationId xmlns:a16="http://schemas.microsoft.com/office/drawing/2014/main" id="{0B6F0918-A9DF-0422-F8B2-E2960C4EFDFC}"/>
              </a:ext>
            </a:extLst>
          </p:cNvPr>
          <p:cNvPicPr>
            <a:picLocks noGrp="1" noChangeAspect="1"/>
          </p:cNvPicPr>
          <p:nvPr>
            <p:ph idx="1"/>
          </p:nvPr>
        </p:nvPicPr>
        <p:blipFill>
          <a:blip r:embed="rId2"/>
          <a:stretch>
            <a:fillRect/>
          </a:stretch>
        </p:blipFill>
        <p:spPr>
          <a:xfrm>
            <a:off x="3709115" y="1641397"/>
            <a:ext cx="4778061" cy="4778061"/>
          </a:xfrm>
        </p:spPr>
      </p:pic>
    </p:spTree>
    <p:extLst>
      <p:ext uri="{BB962C8B-B14F-4D97-AF65-F5344CB8AC3E}">
        <p14:creationId xmlns:p14="http://schemas.microsoft.com/office/powerpoint/2010/main" val="2220144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1ABA-A5D6-C329-30B5-45398DD21CBF}"/>
              </a:ext>
            </a:extLst>
          </p:cNvPr>
          <p:cNvSpPr>
            <a:spLocks noGrp="1"/>
          </p:cNvSpPr>
          <p:nvPr>
            <p:ph type="title"/>
          </p:nvPr>
        </p:nvSpPr>
        <p:spPr/>
        <p:txBody>
          <a:bodyPr/>
          <a:lstStyle/>
          <a:p>
            <a:r>
              <a:rPr lang="en-US" dirty="0"/>
              <a:t>The Gaussian Distribution	</a:t>
            </a:r>
          </a:p>
        </p:txBody>
      </p:sp>
      <p:sp>
        <p:nvSpPr>
          <p:cNvPr id="3" name="Content Placeholder 2">
            <a:extLst>
              <a:ext uri="{FF2B5EF4-FFF2-40B4-BE49-F238E27FC236}">
                <a16:creationId xmlns:a16="http://schemas.microsoft.com/office/drawing/2014/main" id="{4FD0B41F-5D37-4A77-DB4C-3518611A549C}"/>
              </a:ext>
            </a:extLst>
          </p:cNvPr>
          <p:cNvSpPr>
            <a:spLocks noGrp="1"/>
          </p:cNvSpPr>
          <p:nvPr>
            <p:ph idx="1"/>
          </p:nvPr>
        </p:nvSpPr>
        <p:spPr>
          <a:xfrm>
            <a:off x="1066800" y="2103120"/>
            <a:ext cx="2731477" cy="3849624"/>
          </a:xfrm>
        </p:spPr>
        <p:txBody>
          <a:bodyPr/>
          <a:lstStyle/>
          <a:p>
            <a:endParaRPr lang="en-US"/>
          </a:p>
          <a:p>
            <a:endParaRPr lang="en-US"/>
          </a:p>
          <a:p>
            <a:r>
              <a:rPr lang="en-US"/>
              <a:t>“Bell Curve”, or, the NORMAL distribution</a:t>
            </a:r>
          </a:p>
          <a:p>
            <a:r>
              <a:rPr lang="en-US"/>
              <a:t>It is called the normal distribution, because it is “normally” what happens in natural systems</a:t>
            </a:r>
            <a:endParaRPr lang="en-US" dirty="0"/>
          </a:p>
        </p:txBody>
      </p:sp>
      <p:pic>
        <p:nvPicPr>
          <p:cNvPr id="5" name="Picture 4" descr="A diagram of a graph and a diagram of a graph&#10;&#10;Description automatically generated">
            <a:extLst>
              <a:ext uri="{FF2B5EF4-FFF2-40B4-BE49-F238E27FC236}">
                <a16:creationId xmlns:a16="http://schemas.microsoft.com/office/drawing/2014/main" id="{212B6D0D-D811-6105-AEC9-AAF0B112DA73}"/>
              </a:ext>
            </a:extLst>
          </p:cNvPr>
          <p:cNvPicPr>
            <a:picLocks noChangeAspect="1"/>
          </p:cNvPicPr>
          <p:nvPr/>
        </p:nvPicPr>
        <p:blipFill>
          <a:blip r:embed="rId3"/>
          <a:stretch>
            <a:fillRect/>
          </a:stretch>
        </p:blipFill>
        <p:spPr>
          <a:xfrm>
            <a:off x="3905428" y="2415215"/>
            <a:ext cx="7772400" cy="3225433"/>
          </a:xfrm>
          <a:prstGeom prst="rect">
            <a:avLst/>
          </a:prstGeom>
        </p:spPr>
      </p:pic>
    </p:spTree>
    <p:extLst>
      <p:ext uri="{BB962C8B-B14F-4D97-AF65-F5344CB8AC3E}">
        <p14:creationId xmlns:p14="http://schemas.microsoft.com/office/powerpoint/2010/main" val="1059579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Expert Human Archer</a:t>
            </a:r>
          </a:p>
        </p:txBody>
      </p:sp>
      <p:pic>
        <p:nvPicPr>
          <p:cNvPr id="7" name="Content Placeholder 6" descr="A screen shot of a diagram&#10;&#10;Description automatically generated">
            <a:extLst>
              <a:ext uri="{FF2B5EF4-FFF2-40B4-BE49-F238E27FC236}">
                <a16:creationId xmlns:a16="http://schemas.microsoft.com/office/drawing/2014/main" id="{87A175C9-81FF-263A-3B8B-C1094FBC39E2}"/>
              </a:ext>
            </a:extLst>
          </p:cNvPr>
          <p:cNvPicPr>
            <a:picLocks noGrp="1" noChangeAspect="1"/>
          </p:cNvPicPr>
          <p:nvPr>
            <p:ph idx="1"/>
          </p:nvPr>
        </p:nvPicPr>
        <p:blipFill>
          <a:blip r:embed="rId2"/>
          <a:stretch>
            <a:fillRect/>
          </a:stretch>
        </p:blipFill>
        <p:spPr>
          <a:xfrm>
            <a:off x="3773509" y="1603579"/>
            <a:ext cx="4662151" cy="4867332"/>
          </a:xfrm>
        </p:spPr>
      </p:pic>
    </p:spTree>
    <p:extLst>
      <p:ext uri="{BB962C8B-B14F-4D97-AF65-F5344CB8AC3E}">
        <p14:creationId xmlns:p14="http://schemas.microsoft.com/office/powerpoint/2010/main" val="1674611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E0F8-EBE1-3246-7FEF-ECC8E6E3130D}"/>
              </a:ext>
            </a:extLst>
          </p:cNvPr>
          <p:cNvSpPr>
            <a:spLocks noGrp="1"/>
          </p:cNvSpPr>
          <p:nvPr>
            <p:ph type="title"/>
          </p:nvPr>
        </p:nvSpPr>
        <p:spPr>
          <a:xfrm>
            <a:off x="1066800" y="642594"/>
            <a:ext cx="10058400" cy="786961"/>
          </a:xfrm>
        </p:spPr>
        <p:txBody>
          <a:bodyPr/>
          <a:lstStyle/>
          <a:p>
            <a:r>
              <a:rPr lang="en-US" dirty="0"/>
              <a:t>AI Robot Archer</a:t>
            </a:r>
          </a:p>
        </p:txBody>
      </p:sp>
      <p:pic>
        <p:nvPicPr>
          <p:cNvPr id="4" name="Picture 3" descr="A screenshot of a game&#10;&#10;Description automatically generated">
            <a:extLst>
              <a:ext uri="{FF2B5EF4-FFF2-40B4-BE49-F238E27FC236}">
                <a16:creationId xmlns:a16="http://schemas.microsoft.com/office/drawing/2014/main" id="{F40E2D09-AB8A-79EA-F07D-C6712D63FC53}"/>
              </a:ext>
            </a:extLst>
          </p:cNvPr>
          <p:cNvPicPr>
            <a:picLocks noChangeAspect="1"/>
          </p:cNvPicPr>
          <p:nvPr/>
        </p:nvPicPr>
        <p:blipFill>
          <a:blip r:embed="rId3"/>
          <a:stretch>
            <a:fillRect/>
          </a:stretch>
        </p:blipFill>
        <p:spPr>
          <a:xfrm>
            <a:off x="3787137" y="1594266"/>
            <a:ext cx="4617725" cy="4867332"/>
          </a:xfrm>
          <a:prstGeom prst="rect">
            <a:avLst/>
          </a:prstGeom>
        </p:spPr>
      </p:pic>
    </p:spTree>
    <p:extLst>
      <p:ext uri="{BB962C8B-B14F-4D97-AF65-F5344CB8AC3E}">
        <p14:creationId xmlns:p14="http://schemas.microsoft.com/office/powerpoint/2010/main" val="312974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2982-8300-D271-FB52-A4A74F983E97}"/>
              </a:ext>
            </a:extLst>
          </p:cNvPr>
          <p:cNvSpPr>
            <a:spLocks noGrp="1"/>
          </p:cNvSpPr>
          <p:nvPr>
            <p:ph type="title"/>
          </p:nvPr>
        </p:nvSpPr>
        <p:spPr>
          <a:xfrm>
            <a:off x="1066800" y="642594"/>
            <a:ext cx="10058400" cy="927789"/>
          </a:xfrm>
        </p:spPr>
        <p:txBody>
          <a:bodyPr/>
          <a:lstStyle/>
          <a:p>
            <a:r>
              <a:rPr lang="en-US"/>
              <a:t>Archery Analogy</a:t>
            </a:r>
            <a:endParaRPr lang="en-US" dirty="0"/>
          </a:p>
        </p:txBody>
      </p:sp>
      <p:pic>
        <p:nvPicPr>
          <p:cNvPr id="5" name="Picture 4" descr="A screen shot of a computer screen&#10;&#10;Description automatically generated">
            <a:extLst>
              <a:ext uri="{FF2B5EF4-FFF2-40B4-BE49-F238E27FC236}">
                <a16:creationId xmlns:a16="http://schemas.microsoft.com/office/drawing/2014/main" id="{17C7D379-C1A3-1CF9-F0E0-BC18F5A7799B}"/>
              </a:ext>
            </a:extLst>
          </p:cNvPr>
          <p:cNvPicPr>
            <a:picLocks noChangeAspect="1"/>
          </p:cNvPicPr>
          <p:nvPr/>
        </p:nvPicPr>
        <p:blipFill>
          <a:blip r:embed="rId2"/>
          <a:stretch>
            <a:fillRect/>
          </a:stretch>
        </p:blipFill>
        <p:spPr>
          <a:xfrm>
            <a:off x="511373" y="1876216"/>
            <a:ext cx="11169254" cy="3764730"/>
          </a:xfrm>
          <a:prstGeom prst="rect">
            <a:avLst/>
          </a:prstGeom>
        </p:spPr>
      </p:pic>
    </p:spTree>
    <p:extLst>
      <p:ext uri="{BB962C8B-B14F-4D97-AF65-F5344CB8AC3E}">
        <p14:creationId xmlns:p14="http://schemas.microsoft.com/office/powerpoint/2010/main" val="239719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composers of the last 500 years, in Western music?</a:t>
            </a:r>
          </a:p>
          <a:p>
            <a:endParaRPr lang="en-US" sz="2400" dirty="0"/>
          </a:p>
          <a:p>
            <a:pPr lvl="1"/>
            <a:r>
              <a:rPr lang="en-US" sz="2200" dirty="0"/>
              <a:t>Bach</a:t>
            </a:r>
          </a:p>
          <a:p>
            <a:pPr lvl="1"/>
            <a:r>
              <a:rPr lang="en-US" sz="2200" dirty="0"/>
              <a:t>Mozart</a:t>
            </a:r>
          </a:p>
          <a:p>
            <a:pPr lvl="1"/>
            <a:r>
              <a:rPr lang="en-US" sz="2200" dirty="0"/>
              <a:t>Beethoven</a:t>
            </a:r>
          </a:p>
          <a:p>
            <a:pPr lvl="1"/>
            <a:endParaRPr lang="en-US" sz="2200" dirty="0"/>
          </a:p>
        </p:txBody>
      </p:sp>
    </p:spTree>
    <p:extLst>
      <p:ext uri="{BB962C8B-B14F-4D97-AF65-F5344CB8AC3E}">
        <p14:creationId xmlns:p14="http://schemas.microsoft.com/office/powerpoint/2010/main" val="1893571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A8ED-680D-D929-8E98-FFD34723862F}"/>
              </a:ext>
            </a:extLst>
          </p:cNvPr>
          <p:cNvSpPr>
            <a:spLocks noGrp="1"/>
          </p:cNvSpPr>
          <p:nvPr>
            <p:ph type="title"/>
          </p:nvPr>
        </p:nvSpPr>
        <p:spPr/>
        <p:txBody>
          <a:bodyPr/>
          <a:lstStyle/>
          <a:p>
            <a:r>
              <a:rPr lang="en-US" dirty="0"/>
              <a:t>Human vs. AI Distributions</a:t>
            </a:r>
          </a:p>
        </p:txBody>
      </p:sp>
      <p:pic>
        <p:nvPicPr>
          <p:cNvPr id="5" name="Content Placeholder 4" descr="A graph of different types of data&#10;&#10;Description automatically generated with medium confidence">
            <a:extLst>
              <a:ext uri="{FF2B5EF4-FFF2-40B4-BE49-F238E27FC236}">
                <a16:creationId xmlns:a16="http://schemas.microsoft.com/office/drawing/2014/main" id="{847B81F0-1E6E-58C9-7D3B-91E5BEA176FB}"/>
              </a:ext>
            </a:extLst>
          </p:cNvPr>
          <p:cNvPicPr>
            <a:picLocks noGrp="1" noChangeAspect="1"/>
          </p:cNvPicPr>
          <p:nvPr>
            <p:ph idx="1"/>
          </p:nvPr>
        </p:nvPicPr>
        <p:blipFill>
          <a:blip r:embed="rId2"/>
          <a:stretch>
            <a:fillRect/>
          </a:stretch>
        </p:blipFill>
        <p:spPr>
          <a:xfrm>
            <a:off x="2577581" y="2103438"/>
            <a:ext cx="7036837" cy="3849687"/>
          </a:xfrm>
        </p:spPr>
      </p:pic>
    </p:spTree>
    <p:extLst>
      <p:ext uri="{BB962C8B-B14F-4D97-AF65-F5344CB8AC3E}">
        <p14:creationId xmlns:p14="http://schemas.microsoft.com/office/powerpoint/2010/main" val="595821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Ancient Inspirations and Early Concepts</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The concept of artificial beings and automated machines can be traced back to ancient civilizations. The Greeks had myths of </a:t>
            </a:r>
            <a:r>
              <a:rPr lang="en-US" sz="2000" dirty="0">
                <a:solidFill>
                  <a:srgbClr val="FF0000"/>
                </a:solidFill>
                <a:effectLst/>
                <a:latin typeface="Segoe UI" panose="020B0502040204020203" pitchFamily="34" charset="0"/>
                <a:ea typeface="Times New Roman" panose="02020603050405020304" pitchFamily="18" charset="0"/>
              </a:rPr>
              <a:t>automatons</a:t>
            </a:r>
            <a:r>
              <a:rPr lang="en-US" sz="2000" dirty="0">
                <a:effectLst/>
                <a:latin typeface="Segoe UI" panose="020B0502040204020203" pitchFamily="34" charset="0"/>
                <a:ea typeface="Times New Roman" panose="02020603050405020304" pitchFamily="18" charset="0"/>
              </a:rPr>
              <a:t>, while in the medieval period, there were stories of crafted </a:t>
            </a:r>
            <a:r>
              <a:rPr lang="en-US" sz="2000" dirty="0">
                <a:solidFill>
                  <a:srgbClr val="FF0000"/>
                </a:solidFill>
                <a:effectLst/>
                <a:latin typeface="Segoe UI" panose="020B0502040204020203" pitchFamily="34" charset="0"/>
                <a:ea typeface="Times New Roman" panose="02020603050405020304" pitchFamily="18" charset="0"/>
              </a:rPr>
              <a:t>golems</a:t>
            </a:r>
            <a:r>
              <a:rPr lang="en-US" sz="2000" dirty="0">
                <a:effectLst/>
                <a:latin typeface="Segoe UI" panose="020B0502040204020203" pitchFamily="34" charset="0"/>
                <a:ea typeface="Times New Roman" panose="02020603050405020304" pitchFamily="18" charset="0"/>
              </a:rPr>
              <a:t>. These fantastical constructs provided an initial spark to the pursuit of creating intelligence.</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Philosophical Groundings</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In the 17th century, philosopher René Descartes speculated about </a:t>
            </a:r>
            <a:r>
              <a:rPr lang="en-US" sz="2000" dirty="0">
                <a:solidFill>
                  <a:srgbClr val="FF0000"/>
                </a:solidFill>
                <a:effectLst/>
                <a:latin typeface="Segoe UI" panose="020B0502040204020203" pitchFamily="34" charset="0"/>
                <a:ea typeface="Times New Roman" panose="02020603050405020304" pitchFamily="18" charset="0"/>
              </a:rPr>
              <a:t>the possibility of mechanizing reasoning</a:t>
            </a:r>
            <a:r>
              <a:rPr lang="en-US" sz="2000" dirty="0">
                <a:effectLst/>
                <a:latin typeface="Segoe UI" panose="020B0502040204020203" pitchFamily="34" charset="0"/>
                <a:ea typeface="Times New Roman" panose="02020603050405020304" pitchFamily="18" charset="0"/>
              </a:rPr>
              <a:t>. Similarly, other thinkers, through the centuries, delved into questions about the nature of consciousness and whether it could be replicated artificially. These deliberations provided a philosophical basis for exploring artificial intelligence.</a:t>
            </a:r>
            <a:endParaRPr lang="en-US" sz="20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621836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2613-7928-1AE6-B0FC-C36E5AE1BD74}"/>
              </a:ext>
            </a:extLst>
          </p:cNvPr>
          <p:cNvSpPr>
            <a:spLocks noGrp="1"/>
          </p:cNvSpPr>
          <p:nvPr>
            <p:ph type="title"/>
          </p:nvPr>
        </p:nvSpPr>
        <p:spPr/>
        <p:txBody>
          <a:bodyPr/>
          <a:lstStyle/>
          <a:p>
            <a:r>
              <a:rPr lang="en-US" dirty="0"/>
              <a:t>Hero of Alexandria</a:t>
            </a:r>
          </a:p>
        </p:txBody>
      </p:sp>
      <p:pic>
        <p:nvPicPr>
          <p:cNvPr id="5" name="Content Placeholder 4" descr="A drawing of a musical instrument&#10;&#10;Description automatically generated">
            <a:extLst>
              <a:ext uri="{FF2B5EF4-FFF2-40B4-BE49-F238E27FC236}">
                <a16:creationId xmlns:a16="http://schemas.microsoft.com/office/drawing/2014/main" id="{6B5024E8-9E70-913E-F858-E9FD21AA2E09}"/>
              </a:ext>
            </a:extLst>
          </p:cNvPr>
          <p:cNvPicPr>
            <a:picLocks noGrp="1" noChangeAspect="1"/>
          </p:cNvPicPr>
          <p:nvPr>
            <p:ph idx="1"/>
          </p:nvPr>
        </p:nvPicPr>
        <p:blipFill>
          <a:blip r:embed="rId2"/>
          <a:stretch>
            <a:fillRect/>
          </a:stretch>
        </p:blipFill>
        <p:spPr>
          <a:xfrm>
            <a:off x="2116103" y="2103438"/>
            <a:ext cx="7959794" cy="3849687"/>
          </a:xfrm>
        </p:spPr>
      </p:pic>
    </p:spTree>
    <p:extLst>
      <p:ext uri="{BB962C8B-B14F-4D97-AF65-F5344CB8AC3E}">
        <p14:creationId xmlns:p14="http://schemas.microsoft.com/office/powerpoint/2010/main" val="3012063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The Turing Influence</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Alan Turing, in the mid-20th century, postulated that machines could potentially emulate human intelligence, introducing the </a:t>
            </a:r>
            <a:r>
              <a:rPr lang="en-US" sz="2000" dirty="0">
                <a:solidFill>
                  <a:srgbClr val="FF0000"/>
                </a:solidFill>
                <a:effectLst/>
                <a:latin typeface="Segoe UI" panose="020B0502040204020203" pitchFamily="34" charset="0"/>
                <a:ea typeface="Times New Roman" panose="02020603050405020304" pitchFamily="18" charset="0"/>
              </a:rPr>
              <a:t>Turing Test</a:t>
            </a:r>
            <a:r>
              <a:rPr lang="en-US" sz="2000" dirty="0">
                <a:effectLst/>
                <a:latin typeface="Segoe UI" panose="020B0502040204020203" pitchFamily="34" charset="0"/>
                <a:ea typeface="Times New Roman" panose="02020603050405020304" pitchFamily="18" charset="0"/>
              </a:rPr>
              <a:t> as a measure of a machine's ability to exhibit intelligent behavior. Turing's work laid a technical foundation and inspired generations to explore the domain of artificial intelligence.</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Birth of Modern AI</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solidFill>
                  <a:srgbClr val="FF0000"/>
                </a:solidFill>
                <a:effectLst/>
                <a:latin typeface="Segoe UI" panose="020B0502040204020203" pitchFamily="34" charset="0"/>
                <a:ea typeface="Times New Roman" panose="02020603050405020304" pitchFamily="18" charset="0"/>
              </a:rPr>
              <a:t>The 1956 Dartmouth Conference </a:t>
            </a:r>
            <a:r>
              <a:rPr lang="en-US" sz="2000" dirty="0">
                <a:effectLst/>
                <a:latin typeface="Segoe UI" panose="020B0502040204020203" pitchFamily="34" charset="0"/>
                <a:ea typeface="Times New Roman" panose="02020603050405020304" pitchFamily="18" charset="0"/>
              </a:rPr>
              <a:t>marks a pivotal point where the term "Artificial Intelligence" was coined and its study was formally inaugurated. Early works included the development of programs like the </a:t>
            </a:r>
            <a:r>
              <a:rPr lang="en-US" sz="2000" dirty="0">
                <a:solidFill>
                  <a:srgbClr val="FF0000"/>
                </a:solidFill>
                <a:effectLst/>
                <a:latin typeface="Segoe UI" panose="020B0502040204020203" pitchFamily="34" charset="0"/>
                <a:ea typeface="Times New Roman" panose="02020603050405020304" pitchFamily="18" charset="0"/>
              </a:rPr>
              <a:t>Logic Theorist and ELIZA</a:t>
            </a:r>
            <a:r>
              <a:rPr lang="en-US" sz="2000" dirty="0">
                <a:effectLst/>
                <a:latin typeface="Segoe UI" panose="020B0502040204020203" pitchFamily="34" charset="0"/>
                <a:ea typeface="Times New Roman" panose="02020603050405020304" pitchFamily="18" charset="0"/>
              </a:rPr>
              <a:t>, symbolizing the initial steps in creating machines that could mimic aspects of human thinking and interaction.</a:t>
            </a:r>
            <a:endParaRPr lang="en-US" sz="20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624534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normAutofit/>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The Peaks and Troughs: AI Winter and Resurgence</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AI experienced periods of optimism followed by “winters” characterized by reduced funding and interest due to the challenges and limitations of existing technologies. The first AI winter occurred in the 1970s, followed by another in the 1980s, primarily due to the limitations of </a:t>
            </a:r>
            <a:r>
              <a:rPr lang="en-US" sz="2000" dirty="0">
                <a:solidFill>
                  <a:srgbClr val="FF0000"/>
                </a:solidFill>
                <a:effectLst/>
                <a:latin typeface="Segoe UI" panose="020B0502040204020203" pitchFamily="34" charset="0"/>
                <a:ea typeface="Times New Roman" panose="02020603050405020304" pitchFamily="18" charset="0"/>
              </a:rPr>
              <a:t>rule-based systems </a:t>
            </a:r>
            <a:r>
              <a:rPr lang="en-US" sz="2000" dirty="0">
                <a:effectLst/>
                <a:latin typeface="Segoe UI" panose="020B0502040204020203" pitchFamily="34" charset="0"/>
                <a:ea typeface="Times New Roman" panose="02020603050405020304" pitchFamily="18" charset="0"/>
              </a:rPr>
              <a:t>and unmet expectations.</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Emergence of Machine Learning</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solidFill>
                  <a:srgbClr val="FF0000"/>
                </a:solidFill>
                <a:effectLst/>
                <a:latin typeface="Segoe UI" panose="020B0502040204020203" pitchFamily="34" charset="0"/>
                <a:ea typeface="Times New Roman" panose="02020603050405020304" pitchFamily="18" charset="0"/>
              </a:rPr>
              <a:t>Machine Learning (ML) </a:t>
            </a:r>
            <a:r>
              <a:rPr lang="en-US" sz="2000" dirty="0">
                <a:effectLst/>
                <a:latin typeface="Segoe UI" panose="020B0502040204020203" pitchFamily="34" charset="0"/>
                <a:ea typeface="Times New Roman" panose="02020603050405020304" pitchFamily="18" charset="0"/>
              </a:rPr>
              <a:t>began to gain traction in the late 20th century. Algorithms that could learn from data, such as </a:t>
            </a:r>
            <a:r>
              <a:rPr lang="en-US" sz="2000" dirty="0">
                <a:solidFill>
                  <a:srgbClr val="FF0000"/>
                </a:solidFill>
                <a:effectLst/>
                <a:latin typeface="Segoe UI" panose="020B0502040204020203" pitchFamily="34" charset="0"/>
                <a:ea typeface="Times New Roman" panose="02020603050405020304" pitchFamily="18" charset="0"/>
              </a:rPr>
              <a:t>decision trees </a:t>
            </a:r>
            <a:r>
              <a:rPr lang="en-US" sz="2000" dirty="0">
                <a:effectLst/>
                <a:latin typeface="Segoe UI" panose="020B0502040204020203" pitchFamily="34" charset="0"/>
                <a:ea typeface="Times New Roman" panose="02020603050405020304" pitchFamily="18" charset="0"/>
              </a:rPr>
              <a:t>and </a:t>
            </a:r>
            <a:r>
              <a:rPr lang="en-US" sz="2000" dirty="0">
                <a:solidFill>
                  <a:srgbClr val="FF0000"/>
                </a:solidFill>
                <a:effectLst/>
                <a:latin typeface="Segoe UI" panose="020B0502040204020203" pitchFamily="34" charset="0"/>
                <a:ea typeface="Times New Roman" panose="02020603050405020304" pitchFamily="18" charset="0"/>
              </a:rPr>
              <a:t>neural networks</a:t>
            </a:r>
            <a:r>
              <a:rPr lang="en-US" sz="2000" dirty="0">
                <a:effectLst/>
                <a:latin typeface="Segoe UI" panose="020B0502040204020203" pitchFamily="34" charset="0"/>
                <a:ea typeface="Times New Roman" panose="02020603050405020304" pitchFamily="18" charset="0"/>
              </a:rPr>
              <a:t>, offered a new direction, moving away from rule-based systems to models that could adapt and improve with experience.</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682021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normAutofit/>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Deep Learning Revolution</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In the 21st century, advancements in computational power and the availability of large datasets facilitated the rise of deep learning. Neural networks with multiple layers (</a:t>
            </a:r>
            <a:r>
              <a:rPr lang="en-US" sz="2000" dirty="0">
                <a:solidFill>
                  <a:srgbClr val="FF0000"/>
                </a:solidFill>
                <a:effectLst/>
                <a:latin typeface="Segoe UI" panose="020B0502040204020203" pitchFamily="34" charset="0"/>
                <a:ea typeface="Times New Roman" panose="02020603050405020304" pitchFamily="18" charset="0"/>
              </a:rPr>
              <a:t>deep neural networks</a:t>
            </a:r>
            <a:r>
              <a:rPr lang="en-US" sz="2000" dirty="0">
                <a:effectLst/>
                <a:latin typeface="Segoe UI" panose="020B0502040204020203" pitchFamily="34" charset="0"/>
                <a:ea typeface="Times New Roman" panose="02020603050405020304" pitchFamily="18" charset="0"/>
              </a:rPr>
              <a:t>) demonstrated remarkable capabilities in tasks like image and speech recognition, significantly enhancing the application scope of AI.</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AI Breakthroughs and Applications</a:t>
            </a:r>
            <a:endParaRPr lang="en-US" sz="2000" dirty="0">
              <a:effectLst/>
              <a:latin typeface="Times New Roman" panose="02020603050405020304" pitchFamily="18" charset="0"/>
              <a:ea typeface="Times New Roman" panose="02020603050405020304" pitchFamily="18" charset="0"/>
            </a:endParaRPr>
          </a:p>
          <a:p>
            <a:pPr lvl="1"/>
            <a:r>
              <a:rPr lang="en-US" sz="2000" kern="0" dirty="0">
                <a:effectLst/>
                <a:latin typeface="Segoe UI" panose="020B0502040204020203" pitchFamily="34" charset="0"/>
                <a:ea typeface="Times New Roman" panose="02020603050405020304" pitchFamily="18" charset="0"/>
              </a:rPr>
              <a:t>Recent years have witnessed breakthroughs, such as </a:t>
            </a:r>
            <a:r>
              <a:rPr lang="en-US" sz="2000" kern="0" dirty="0">
                <a:solidFill>
                  <a:srgbClr val="FF0000"/>
                </a:solidFill>
                <a:effectLst/>
                <a:latin typeface="Segoe UI" panose="020B0502040204020203" pitchFamily="34" charset="0"/>
                <a:ea typeface="Times New Roman" panose="02020603050405020304" pitchFamily="18" charset="0"/>
              </a:rPr>
              <a:t>Google DeepMind's AlphaGo </a:t>
            </a:r>
            <a:r>
              <a:rPr lang="en-US" sz="2000" kern="0" dirty="0">
                <a:effectLst/>
                <a:latin typeface="Segoe UI" panose="020B0502040204020203" pitchFamily="34" charset="0"/>
                <a:ea typeface="Times New Roman" panose="02020603050405020304" pitchFamily="18" charset="0"/>
              </a:rPr>
              <a:t>defeating a world champion Go player and advancements in natural language processing epitomized by </a:t>
            </a:r>
            <a:r>
              <a:rPr lang="en-US" sz="2000" kern="0" dirty="0" err="1">
                <a:solidFill>
                  <a:srgbClr val="FF0000"/>
                </a:solidFill>
                <a:effectLst/>
                <a:latin typeface="Segoe UI" panose="020B0502040204020203" pitchFamily="34" charset="0"/>
                <a:ea typeface="Times New Roman" panose="02020603050405020304" pitchFamily="18" charset="0"/>
              </a:rPr>
              <a:t>ChatGPT</a:t>
            </a:r>
            <a:r>
              <a:rPr lang="en-US" sz="2000" dirty="0">
                <a:effectLst/>
              </a:rPr>
              <a:t>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33773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F871-00E8-8353-4C6A-30D87397E048}"/>
              </a:ext>
            </a:extLst>
          </p:cNvPr>
          <p:cNvSpPr>
            <a:spLocks noGrp="1"/>
          </p:cNvSpPr>
          <p:nvPr>
            <p:ph type="title"/>
          </p:nvPr>
        </p:nvSpPr>
        <p:spPr/>
        <p:txBody>
          <a:bodyPr>
            <a:normAutofit/>
          </a:bodyPr>
          <a:lstStyle/>
          <a:p>
            <a:r>
              <a:rPr lang="en-US" sz="4000" dirty="0"/>
              <a:t>The Evolution of AI: A Brief History of Time</a:t>
            </a:r>
          </a:p>
        </p:txBody>
      </p:sp>
      <p:sp>
        <p:nvSpPr>
          <p:cNvPr id="3" name="Content Placeholder 2">
            <a:extLst>
              <a:ext uri="{FF2B5EF4-FFF2-40B4-BE49-F238E27FC236}">
                <a16:creationId xmlns:a16="http://schemas.microsoft.com/office/drawing/2014/main" id="{3FBC379E-BAFA-0ED9-BC20-B24C16F302D7}"/>
              </a:ext>
            </a:extLst>
          </p:cNvPr>
          <p:cNvSpPr>
            <a:spLocks noGrp="1"/>
          </p:cNvSpPr>
          <p:nvPr>
            <p:ph idx="1"/>
          </p:nvPr>
        </p:nvSpPr>
        <p:spPr/>
        <p:txBody>
          <a:bodyPr>
            <a:normAutofit fontScale="85000" lnSpcReduction="10000"/>
          </a:bodyPr>
          <a:lstStyle/>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Ethical and Societal Considerations</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As AI becomes deeply embedded in society, </a:t>
            </a:r>
            <a:r>
              <a:rPr lang="en-US" sz="2000" dirty="0">
                <a:solidFill>
                  <a:srgbClr val="FF0000"/>
                </a:solidFill>
                <a:effectLst/>
                <a:latin typeface="Segoe UI" panose="020B0502040204020203" pitchFamily="34" charset="0"/>
                <a:ea typeface="Times New Roman" panose="02020603050405020304" pitchFamily="18" charset="0"/>
              </a:rPr>
              <a:t>ethical and societal implications </a:t>
            </a:r>
            <a:r>
              <a:rPr lang="en-US" sz="2000" dirty="0">
                <a:effectLst/>
                <a:latin typeface="Segoe UI" panose="020B0502040204020203" pitchFamily="34" charset="0"/>
                <a:ea typeface="Times New Roman" panose="02020603050405020304" pitchFamily="18" charset="0"/>
              </a:rPr>
              <a:t>come to the forefront. Concerns around </a:t>
            </a:r>
            <a:r>
              <a:rPr lang="en-US" sz="2000" dirty="0">
                <a:solidFill>
                  <a:srgbClr val="FF0000"/>
                </a:solidFill>
                <a:effectLst/>
                <a:latin typeface="Segoe UI" panose="020B0502040204020203" pitchFamily="34" charset="0"/>
                <a:ea typeface="Times New Roman" panose="02020603050405020304" pitchFamily="18" charset="0"/>
              </a:rPr>
              <a:t>bias, decision accountability, job displacement, and privacy </a:t>
            </a:r>
            <a:r>
              <a:rPr lang="en-US" sz="2000" dirty="0">
                <a:effectLst/>
                <a:latin typeface="Segoe UI" panose="020B0502040204020203" pitchFamily="34" charset="0"/>
                <a:ea typeface="Times New Roman" panose="02020603050405020304" pitchFamily="18" charset="0"/>
              </a:rPr>
              <a:t>have spurred discussions and the development of ethical guidelines for AI research and application.</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2000" b="1" dirty="0">
                <a:effectLst/>
                <a:latin typeface="Segoe UI" panose="020B0502040204020203" pitchFamily="34" charset="0"/>
                <a:ea typeface="Times New Roman" panose="02020603050405020304" pitchFamily="18" charset="0"/>
              </a:rPr>
              <a:t>Current Landscape and Towards the Future</a:t>
            </a:r>
            <a:endParaRPr lang="en-US" sz="2000" dirty="0">
              <a:effectLst/>
              <a:latin typeface="Times New Roman" panose="02020603050405020304" pitchFamily="18" charset="0"/>
              <a:ea typeface="Times New Roman" panose="02020603050405020304" pitchFamily="18" charset="0"/>
            </a:endParaRP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Today, AI permeates numerous aspects of daily life and industry, driving innovations, enhancing operational efficiencies, and enabling new possibilities. </a:t>
            </a: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The technology continues to evolve, exploring avenues like self-supervised learning, enhancing robustness and generalizability of models, and attempting to </a:t>
            </a:r>
            <a:r>
              <a:rPr lang="en-US" sz="2000" dirty="0">
                <a:solidFill>
                  <a:srgbClr val="FF0000"/>
                </a:solidFill>
                <a:effectLst/>
                <a:latin typeface="Segoe UI" panose="020B0502040204020203" pitchFamily="34" charset="0"/>
                <a:ea typeface="Times New Roman" panose="02020603050405020304" pitchFamily="18" charset="0"/>
              </a:rPr>
              <a:t>merge symbolic AI with neural approaches. </a:t>
            </a:r>
          </a:p>
          <a:p>
            <a:pPr marL="274320" lvl="1">
              <a:spcBef>
                <a:spcPts val="0"/>
              </a:spcBef>
              <a:spcAft>
                <a:spcPts val="1500"/>
              </a:spcAft>
            </a:pPr>
            <a:r>
              <a:rPr lang="en-US" sz="2000" dirty="0">
                <a:effectLst/>
                <a:latin typeface="Segoe UI" panose="020B0502040204020203" pitchFamily="34" charset="0"/>
                <a:ea typeface="Times New Roman" panose="02020603050405020304" pitchFamily="18" charset="0"/>
              </a:rPr>
              <a:t>The fusion of AI with other technologies, such as the </a:t>
            </a:r>
            <a:r>
              <a:rPr lang="en-US" sz="2000" dirty="0">
                <a:solidFill>
                  <a:srgbClr val="FF0000"/>
                </a:solidFill>
                <a:effectLst/>
                <a:latin typeface="Segoe UI" panose="020B0502040204020203" pitchFamily="34" charset="0"/>
                <a:ea typeface="Times New Roman" panose="02020603050405020304" pitchFamily="18" charset="0"/>
              </a:rPr>
              <a:t>Internet of Things (IoT) and blockchain</a:t>
            </a:r>
            <a:r>
              <a:rPr lang="en-US" sz="2000" dirty="0">
                <a:effectLst/>
                <a:latin typeface="Segoe UI" panose="020B0502040204020203" pitchFamily="34" charset="0"/>
                <a:ea typeface="Times New Roman" panose="02020603050405020304" pitchFamily="18" charset="0"/>
              </a:rPr>
              <a:t>, opens new frontiers, signifying its transformative potential across societal and industrial spectra.</a:t>
            </a:r>
            <a:endParaRPr lang="en-US" sz="2000"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207599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F8D0-F95C-A76A-57AE-4D2CCC6A2AD8}"/>
              </a:ext>
            </a:extLst>
          </p:cNvPr>
          <p:cNvSpPr>
            <a:spLocks noGrp="1"/>
          </p:cNvSpPr>
          <p:nvPr>
            <p:ph type="title"/>
          </p:nvPr>
        </p:nvSpPr>
        <p:spPr/>
        <p:txBody>
          <a:bodyPr/>
          <a:lstStyle/>
          <a:p>
            <a:r>
              <a:rPr lang="en-US" dirty="0"/>
              <a:t>What is the current state of AI?</a:t>
            </a:r>
          </a:p>
        </p:txBody>
      </p:sp>
      <p:sp>
        <p:nvSpPr>
          <p:cNvPr id="3" name="Content Placeholder 2">
            <a:extLst>
              <a:ext uri="{FF2B5EF4-FFF2-40B4-BE49-F238E27FC236}">
                <a16:creationId xmlns:a16="http://schemas.microsoft.com/office/drawing/2014/main" id="{948C5129-54ED-BFB6-9755-99D990BEB8A9}"/>
              </a:ext>
            </a:extLst>
          </p:cNvPr>
          <p:cNvSpPr>
            <a:spLocks noGrp="1"/>
          </p:cNvSpPr>
          <p:nvPr>
            <p:ph idx="1"/>
          </p:nvPr>
        </p:nvSpPr>
        <p:spPr>
          <a:xfrm>
            <a:off x="1066800" y="1828800"/>
            <a:ext cx="10058400" cy="4519448"/>
          </a:xfrm>
        </p:spPr>
        <p:txBody>
          <a:bodyPr>
            <a:normAutofit/>
          </a:bodyPr>
          <a:lstStyle/>
          <a:p>
            <a:pPr marL="0" indent="0">
              <a:buNone/>
            </a:pPr>
            <a:r>
              <a:rPr lang="en-US" dirty="0">
                <a:latin typeface="Segoe UI" panose="020B0502040204020203" pitchFamily="34" charset="0"/>
                <a:ea typeface="Times New Roman" panose="02020603050405020304" pitchFamily="18" charset="0"/>
              </a:rPr>
              <a:t>Main Conclusions, So Far:</a:t>
            </a:r>
          </a:p>
          <a:p>
            <a:pPr marL="0" indent="0">
              <a:buNone/>
            </a:pPr>
            <a:endParaRPr lang="en-US" sz="1800" dirty="0">
              <a:effectLst/>
              <a:latin typeface="Segoe UI" panose="020B0502040204020203" pitchFamily="34" charset="0"/>
              <a:ea typeface="Times New Roman" panose="02020603050405020304" pitchFamily="18" charset="0"/>
            </a:endParaRPr>
          </a:p>
          <a:p>
            <a:pPr marL="0" indent="0">
              <a:buNone/>
            </a:pPr>
            <a:r>
              <a:rPr lang="en-US" sz="1800" dirty="0">
                <a:effectLst/>
                <a:latin typeface="Segoe UI" panose="020B0502040204020203" pitchFamily="34" charset="0"/>
                <a:ea typeface="Times New Roman" panose="02020603050405020304" pitchFamily="18" charset="0"/>
              </a:rPr>
              <a:t>1. There is a monumental difference between creating a system that can MIMIC human intelligence and creating an artificially intelligent machine:</a:t>
            </a:r>
          </a:p>
          <a:p>
            <a:pPr marL="0" indent="0">
              <a:buNone/>
            </a:pPr>
            <a:endParaRPr lang="en-US" sz="18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b="1" dirty="0">
                <a:effectLst/>
                <a:latin typeface="Segoe UI" panose="020B0502040204020203" pitchFamily="34" charset="0"/>
                <a:ea typeface="Times New Roman" panose="02020603050405020304" pitchFamily="18" charset="0"/>
              </a:rPr>
              <a:t>			Narrow AI (Weak AI) vs. General AI (Strong </a:t>
            </a:r>
            <a:r>
              <a:rPr lang="en-US" sz="1800" b="1">
                <a:effectLst/>
                <a:latin typeface="Segoe UI" panose="020B0502040204020203" pitchFamily="34" charset="0"/>
                <a:ea typeface="Times New Roman" panose="02020603050405020304" pitchFamily="18" charset="0"/>
              </a:rPr>
              <a:t>AI)</a:t>
            </a:r>
          </a:p>
          <a:p>
            <a:pPr marL="0" marR="0" lvl="0" indent="0">
              <a:spcBef>
                <a:spcPts val="0"/>
              </a:spcBef>
              <a:spcAft>
                <a:spcPts val="0"/>
              </a:spcAft>
              <a:buNone/>
              <a:tabLst>
                <a:tab pos="457200" algn="l"/>
              </a:tabLst>
            </a:pPr>
            <a:endParaRPr lang="en-US" sz="1800" b="1" dirty="0">
              <a:effectLst/>
              <a:latin typeface="Segoe UI" panose="020B0502040204020203" pitchFamily="34" charset="0"/>
              <a:ea typeface="Times New Roman" panose="02020603050405020304" pitchFamily="18" charset="0"/>
            </a:endParaRPr>
          </a:p>
          <a:p>
            <a:pPr marL="0" marR="0" lvl="0" indent="0">
              <a:spcBef>
                <a:spcPts val="0"/>
              </a:spcBef>
              <a:spcAft>
                <a:spcPts val="0"/>
              </a:spcAft>
              <a:buNone/>
              <a:tabLst>
                <a:tab pos="457200" algn="l"/>
              </a:tabLst>
            </a:pPr>
            <a:endParaRPr lang="en-US" b="1" dirty="0">
              <a:latin typeface="Segoe UI" panose="020B0502040204020203" pitchFamily="34" charset="0"/>
              <a:ea typeface="Times New Roman" panose="02020603050405020304" pitchFamily="18" charset="0"/>
            </a:endParaRPr>
          </a:p>
          <a:p>
            <a:pPr marL="342900" marR="0" lvl="0" indent="-342900">
              <a:spcBef>
                <a:spcPts val="0"/>
              </a:spcBef>
              <a:spcAft>
                <a:spcPts val="0"/>
              </a:spcAft>
              <a:buAutoNum type="arabicPeriod" startAt="2"/>
              <a:tabLst>
                <a:tab pos="457200" algn="l"/>
              </a:tabLst>
            </a:pPr>
            <a:r>
              <a:rPr lang="en-US" dirty="0">
                <a:latin typeface="Segoe UI" panose="020B0502040204020203" pitchFamily="34" charset="0"/>
                <a:ea typeface="Times New Roman" panose="02020603050405020304" pitchFamily="18" charset="0"/>
              </a:rPr>
              <a:t>A large part of our “fear” about AI may come from the fact that when AI gets it wrong, it gets it REALLY wrong, and in a manner that is not consistent with our expectations for what “normal” expert performance should look like!</a:t>
            </a:r>
          </a:p>
          <a:p>
            <a:pPr marL="342900" marR="0" lvl="0" indent="-342900">
              <a:spcBef>
                <a:spcPts val="0"/>
              </a:spcBef>
              <a:spcAft>
                <a:spcPts val="0"/>
              </a:spcAft>
              <a:buAutoNum type="arabicPeriod" startAt="2"/>
              <a:tabLst>
                <a:tab pos="457200" algn="l"/>
              </a:tabLst>
            </a:pPr>
            <a:endParaRPr lang="en-US" sz="1800" dirty="0">
              <a:effectLst/>
              <a:latin typeface="Segoe UI" panose="020B0502040204020203" pitchFamily="34" charset="0"/>
              <a:ea typeface="Times New Roman" panose="02020603050405020304" pitchFamily="18" charset="0"/>
            </a:endParaRPr>
          </a:p>
          <a:p>
            <a:pPr marL="342900" marR="0" lvl="0" indent="-342900">
              <a:spcBef>
                <a:spcPts val="0"/>
              </a:spcBef>
              <a:spcAft>
                <a:spcPts val="0"/>
              </a:spcAft>
              <a:buAutoNum type="arabicPeriod" startAt="2"/>
              <a:tabLst>
                <a:tab pos="457200" algn="l"/>
              </a:tabLst>
            </a:pPr>
            <a:r>
              <a:rPr lang="en-US" sz="1800" dirty="0">
                <a:effectLst/>
                <a:latin typeface="Segoe UI" panose="020B0502040204020203" pitchFamily="34" charset="0"/>
                <a:ea typeface="Times New Roman" panose="02020603050405020304" pitchFamily="18" charset="0"/>
              </a:rPr>
              <a:t>It would appear that the desire and drive to create artificially intelligent machines is something that is ingrained in the human spirit </a:t>
            </a:r>
            <a:r>
              <a:rPr lang="en-US" sz="1800" dirty="0">
                <a:effectLst/>
                <a:latin typeface="Segoe UI" panose="020B0502040204020203" pitchFamily="34" charset="0"/>
                <a:ea typeface="Times New Roman" panose="02020603050405020304" pitchFamily="18" charset="0"/>
                <a:sym typeface="Wingdings" pitchFamily="2" charset="2"/>
              </a:rPr>
              <a:t></a:t>
            </a:r>
            <a:endParaRPr lang="en-US" sz="1800" dirty="0">
              <a:effectLst/>
              <a:latin typeface="Segoe UI" panose="020B0502040204020203" pitchFamily="34" charset="0"/>
              <a:ea typeface="Times New Roman" panose="02020603050405020304" pitchFamily="18" charset="0"/>
            </a:endParaRPr>
          </a:p>
          <a:p>
            <a:pPr marL="0" marR="0" lvl="0" indent="0">
              <a:spcBef>
                <a:spcPts val="0"/>
              </a:spcBef>
              <a:spcAft>
                <a:spcPts val="0"/>
              </a:spcAft>
              <a:buNone/>
              <a:tabLst>
                <a:tab pos="457200" algn="l"/>
              </a:tabLst>
            </a:pPr>
            <a:endParaRPr lang="en-US" b="1" dirty="0">
              <a:latin typeface="Segoe UI" panose="020B0502040204020203" pitchFamily="34" charset="0"/>
              <a:ea typeface="Times New Roman" panose="02020603050405020304" pitchFamily="18" charset="0"/>
            </a:endParaRPr>
          </a:p>
          <a:p>
            <a:pPr marL="0" marR="0" lvl="0" indent="0">
              <a:spcBef>
                <a:spcPts val="0"/>
              </a:spcBef>
              <a:spcAft>
                <a:spcPts val="0"/>
              </a:spcAft>
              <a:buNone/>
              <a:tabLst>
                <a:tab pos="457200" algn="l"/>
              </a:tabLst>
            </a:pPr>
            <a:endParaRPr lang="en-US" sz="1800" dirty="0">
              <a:effectLst/>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314824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p:txBody>
      </p:sp>
    </p:spTree>
    <p:extLst>
      <p:ext uri="{BB962C8B-B14F-4D97-AF65-F5344CB8AC3E}">
        <p14:creationId xmlns:p14="http://schemas.microsoft.com/office/powerpoint/2010/main" val="357608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authors in the West in the last 500 years?</a:t>
            </a:r>
          </a:p>
          <a:p>
            <a:endParaRPr lang="en-US" sz="2400" dirty="0"/>
          </a:p>
          <a:p>
            <a:pPr lvl="1"/>
            <a:r>
              <a:rPr lang="en-US" sz="2000" dirty="0"/>
              <a:t>William Shakespeare</a:t>
            </a:r>
          </a:p>
          <a:p>
            <a:pPr lvl="1"/>
            <a:r>
              <a:rPr lang="en-US" sz="2000" dirty="0"/>
              <a:t>Leo Tolstoy</a:t>
            </a:r>
          </a:p>
          <a:p>
            <a:pPr lvl="1"/>
            <a:r>
              <a:rPr lang="en-US" sz="2000"/>
              <a:t>James Joyce</a:t>
            </a:r>
            <a:endParaRPr lang="en-US" sz="2000" dirty="0"/>
          </a:p>
        </p:txBody>
      </p:sp>
    </p:spTree>
    <p:extLst>
      <p:ext uri="{BB962C8B-B14F-4D97-AF65-F5344CB8AC3E}">
        <p14:creationId xmlns:p14="http://schemas.microsoft.com/office/powerpoint/2010/main" val="39962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p:txBody>
      </p:sp>
    </p:spTree>
    <p:extLst>
      <p:ext uri="{BB962C8B-B14F-4D97-AF65-F5344CB8AC3E}">
        <p14:creationId xmlns:p14="http://schemas.microsoft.com/office/powerpoint/2010/main" val="17198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7F28-7475-FF8E-ACAD-374AF4D5E249}"/>
              </a:ext>
            </a:extLst>
          </p:cNvPr>
          <p:cNvSpPr>
            <a:spLocks noGrp="1"/>
          </p:cNvSpPr>
          <p:nvPr>
            <p:ph type="title"/>
          </p:nvPr>
        </p:nvSpPr>
        <p:spPr/>
        <p:txBody>
          <a:bodyPr/>
          <a:lstStyle/>
          <a:p>
            <a:r>
              <a:rPr lang="en-US" dirty="0"/>
              <a:t>What do you know?</a:t>
            </a:r>
          </a:p>
        </p:txBody>
      </p:sp>
      <p:sp>
        <p:nvSpPr>
          <p:cNvPr id="3" name="Content Placeholder 2">
            <a:extLst>
              <a:ext uri="{FF2B5EF4-FFF2-40B4-BE49-F238E27FC236}">
                <a16:creationId xmlns:a16="http://schemas.microsoft.com/office/drawing/2014/main" id="{6509C1F4-9392-7958-610D-EA0C86E7E260}"/>
              </a:ext>
            </a:extLst>
          </p:cNvPr>
          <p:cNvSpPr>
            <a:spLocks noGrp="1"/>
          </p:cNvSpPr>
          <p:nvPr>
            <p:ph idx="1"/>
          </p:nvPr>
        </p:nvSpPr>
        <p:spPr/>
        <p:txBody>
          <a:bodyPr>
            <a:normAutofit/>
          </a:bodyPr>
          <a:lstStyle/>
          <a:p>
            <a:r>
              <a:rPr lang="en-US" sz="2400" dirty="0"/>
              <a:t>Who are the three most important artists in the last 500 years?</a:t>
            </a:r>
          </a:p>
          <a:p>
            <a:endParaRPr lang="en-US" sz="2400" dirty="0"/>
          </a:p>
          <a:p>
            <a:pPr lvl="1"/>
            <a:r>
              <a:rPr lang="en-US" sz="2200" dirty="0"/>
              <a:t>Leonardo da Vinci</a:t>
            </a:r>
          </a:p>
          <a:p>
            <a:pPr lvl="1"/>
            <a:r>
              <a:rPr lang="en-US" sz="2200" dirty="0"/>
              <a:t>Pablo Picasso</a:t>
            </a:r>
          </a:p>
          <a:p>
            <a:pPr lvl="1"/>
            <a:r>
              <a:rPr lang="en-US" sz="2200" dirty="0"/>
              <a:t>Vincent van Gogh</a:t>
            </a:r>
          </a:p>
        </p:txBody>
      </p:sp>
    </p:spTree>
    <p:extLst>
      <p:ext uri="{BB962C8B-B14F-4D97-AF65-F5344CB8AC3E}">
        <p14:creationId xmlns:p14="http://schemas.microsoft.com/office/powerpoint/2010/main" val="39297334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3241"/>
      </a:dk2>
      <a:lt2>
        <a:srgbClr val="E2E5E8"/>
      </a:lt2>
      <a:accent1>
        <a:srgbClr val="BA9C80"/>
      </a:accent1>
      <a:accent2>
        <a:srgbClr val="BA827F"/>
      </a:accent2>
      <a:accent3>
        <a:srgbClr val="C594A6"/>
      </a:accent3>
      <a:accent4>
        <a:srgbClr val="BA7FAD"/>
      </a:accent4>
      <a:accent5>
        <a:srgbClr val="BC94C5"/>
      </a:accent5>
      <a:accent6>
        <a:srgbClr val="967FBA"/>
      </a:accent6>
      <a:hlink>
        <a:srgbClr val="5E85A8"/>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TotalTime>
  <Words>3609</Words>
  <Application>Microsoft Macintosh PowerPoint</Application>
  <PresentationFormat>Widescreen</PresentationFormat>
  <Paragraphs>283</Paragraphs>
  <Slides>57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Garamond</vt:lpstr>
      <vt:lpstr>Segoe UI</vt:lpstr>
      <vt:lpstr>Söhne</vt:lpstr>
      <vt:lpstr>Symbol</vt:lpstr>
      <vt:lpstr>Times New Roman</vt:lpstr>
      <vt:lpstr>SavonVTI</vt:lpstr>
      <vt:lpstr>Tracing the arc</vt:lpstr>
      <vt:lpstr>List of References</vt:lpstr>
      <vt:lpstr>List of References</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What do you know?</vt:lpstr>
      <vt:lpstr>TL;DR</vt:lpstr>
      <vt:lpstr>TL;DR</vt:lpstr>
      <vt:lpstr>1. Introduction</vt:lpstr>
      <vt:lpstr>What is “learning” (in humans/animals)?</vt:lpstr>
      <vt:lpstr>What is “understanding” (in humans)?</vt:lpstr>
      <vt:lpstr>What is “understanding” (in AI)?</vt:lpstr>
      <vt:lpstr>My favorite example of the problem with “understanding” in AI</vt:lpstr>
      <vt:lpstr>My favorite example of the problem with “understanding” in AI</vt:lpstr>
      <vt:lpstr>What is “understanding”?</vt:lpstr>
      <vt:lpstr>What is “consciousness” (in humans)?</vt:lpstr>
      <vt:lpstr>What is the current state of AI?</vt:lpstr>
      <vt:lpstr>Modern Approaches and Subfields of AI</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Applications of AI in Our World</vt:lpstr>
      <vt:lpstr>       So, why do we fear AI so much??????              Why do we not trust AI??????</vt:lpstr>
      <vt:lpstr>Novice Human Archer</vt:lpstr>
      <vt:lpstr>The Gaussian Distribution </vt:lpstr>
      <vt:lpstr>Expert Human Archer</vt:lpstr>
      <vt:lpstr>AI Robot Archer</vt:lpstr>
      <vt:lpstr>Archery Analogy</vt:lpstr>
      <vt:lpstr>Human vs. AI Distributions</vt:lpstr>
      <vt:lpstr>The Evolution of AI: A Brief History of Time</vt:lpstr>
      <vt:lpstr>Hero of Alexandria</vt:lpstr>
      <vt:lpstr>The Evolution of AI: A Brief History of Time</vt:lpstr>
      <vt:lpstr>The Evolution of AI: A Brief History of Time</vt:lpstr>
      <vt:lpstr>The Evolution of AI: A Brief History of Time</vt:lpstr>
      <vt:lpstr>The Evolution of AI: A Brief History of Time</vt:lpstr>
      <vt:lpstr>What is the current state of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Tracing the arc</dc:title>
  <dc:creator>Edward Brash</dc:creator>
  <cp:lastModifiedBy>Edward Brash</cp:lastModifiedBy>
  <cp:revision>13</cp:revision>
  <dcterms:created xsi:type="dcterms:W3CDTF">2023-10-14T18:04:06Z</dcterms:created>
  <dcterms:modified xsi:type="dcterms:W3CDTF">2023-10-17T13:21:16Z</dcterms:modified>
</cp:coreProperties>
</file>